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3337" r:id="rId4"/>
    <p:sldId id="3357" r:id="rId5"/>
    <p:sldId id="3356" r:id="rId6"/>
    <p:sldId id="3339" r:id="rId7"/>
    <p:sldId id="3358" r:id="rId8"/>
    <p:sldId id="3322" r:id="rId9"/>
    <p:sldId id="3341" r:id="rId10"/>
    <p:sldId id="3352" r:id="rId11"/>
    <p:sldId id="3347" r:id="rId12"/>
    <p:sldId id="3348" r:id="rId13"/>
    <p:sldId id="3349" r:id="rId14"/>
    <p:sldId id="3359" r:id="rId15"/>
    <p:sldId id="2668" r:id="rId16"/>
    <p:sldId id="3350" r:id="rId17"/>
    <p:sldId id="2692" r:id="rId18"/>
    <p:sldId id="3332" r:id="rId19"/>
    <p:sldId id="2787" r:id="rId20"/>
    <p:sldId id="2979" r:id="rId21"/>
    <p:sldId id="2665" r:id="rId22"/>
    <p:sldId id="2791" r:id="rId23"/>
    <p:sldId id="421" r:id="rId24"/>
    <p:sldId id="3346" r:id="rId25"/>
    <p:sldId id="3351" r:id="rId26"/>
    <p:sldId id="3360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83041" autoAdjust="0"/>
  </p:normalViewPr>
  <p:slideViewPr>
    <p:cSldViewPr snapToGrid="0">
      <p:cViewPr varScale="1">
        <p:scale>
          <a:sx n="57" d="100"/>
          <a:sy n="57" d="100"/>
        </p:scale>
        <p:origin x="12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9E7EB-4627-4087-BFBD-C0950D8E944E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E6129-BBBD-4EFB-B234-9AD7A7CE7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884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(Self-supervised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、預訓練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(Instruction) Fine-tuning 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Reinforcement Learning from Human Feedback (RLHF)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784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GPT3: 45T → 570G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903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控告 </a:t>
            </a:r>
            <a:r>
              <a:rPr lang="en-US" altLang="zh-TW" dirty="0"/>
              <a:t>open AI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所有的資料都可以拿來訓練嗎？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815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684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671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514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Average of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42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tasks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98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F1F1F"/>
                </a:solidFill>
                <a:effectLst/>
                <a:latin typeface="Google Sans"/>
              </a:rPr>
              <a:t>短影音競賽活動宣傳</a:t>
            </a:r>
            <a:endParaRPr lang="en-US" altLang="zh-TW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en-US" altLang="zh-TW" dirty="0"/>
              <a:t>https://www.phys.ntu.edu.tw/News_Content_n_47373_s_232959.html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胡育榕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224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(Self-supervised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、預訓練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(Instruction) Fine-tuning 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Reinforcement Learning from Human Feedback (RLHF)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02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(Self-supervised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、預訓練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(Instruction) Fine-tuning 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Reinforcement Learning from Human Feedback (RLHF)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30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把輸出一個句子的問題，轉成文字接龍的問題</a:t>
            </a:r>
            <a:endParaRPr lang="en-US" altLang="zh-TW" dirty="0"/>
          </a:p>
          <a:p>
            <a:r>
              <a:rPr lang="zh-TW" altLang="en-US" dirty="0"/>
              <a:t>文字接龍是分類問題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026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(Self-supervised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、預訓練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(Instruction) Fine-tuning 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Reinforcement Learning from Human Feedback (RLHF)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853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最佳化失敗怎麼辦？換一組超參數再上一次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18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機器學習時只管找到的參數有沒有「符合」訓練資料，不管有沒有道理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652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機器學習時只管找到的參數有沒有「符合」訓練資料，不管有沒有道理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293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(Self-supervised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、預訓練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(Instruction) Fine-tuning 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Reinforcement Learning from Human Feedback (RLHF)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1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水的</a:t>
            </a:r>
            <a:r>
              <a:rPr lang="zh-TW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沸點</a:t>
            </a:r>
            <a:r>
              <a:rPr lang="zh-CN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摄氏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一百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度</a:t>
            </a:r>
            <a:endParaRPr lang="nn-NO" altLang="zh-TW" b="0" i="0" u="none" strike="noStrike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n-NO" altLang="zh-TW" b="0" i="0" u="none" strike="noStrike" dirty="0"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2C419D-4325-406C-8865-343A94802E9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98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76D18-8AF8-3210-5D22-2A02A8341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488D28-8EC1-AA15-2D2E-D792DEDB6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E74B6-D381-E0CB-E60C-67D7EB4E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A47B60-0A83-B30C-91D4-A13464D2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691F52-6D05-B0F7-039C-831309E6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1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A22C7-B59E-F13C-BE35-2BC335EB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FB4801-421B-852C-4397-621A12B48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F8B0DC-6686-D957-ED3C-22E32C39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EB49BD-4D9F-6875-D989-D64A239C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AE7309-9916-09B5-86E9-1410AB31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77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0C58CE-480F-0F8B-655D-08439B186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3D72A-957E-2806-98A9-7FC62EF8E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56B82C-4C3B-6618-67F2-F732771A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6EB002-B011-C510-B173-904FB6C7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62557A-E2AB-C162-DEE0-BBB0D08E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396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35691-F42F-A809-B7E4-007FFD626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0CFDDA-EAC3-4080-4D93-A65027108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AD517-DD75-D7DB-B7CB-2C7B1E3E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B13A1D-BE4C-EC2D-985E-093EB5D9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94E8A6-5E75-1E3C-6941-160A5C5B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919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22E44-3549-8C90-D0A7-E6F55037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768175-BC7D-2418-FFFA-645BE00B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65F385-A46A-64D1-5BBD-479BBD1D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3E64E4-D6ED-AC0D-7601-D1954C59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3B6441-CC4C-5903-6C8F-0A466D1A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6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8D94C-F3E5-4BF8-56C2-EB7844B9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BBA7E1-180A-3908-8B7B-0A02C9AAF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BFC199-E3B6-A581-30D2-154BEF3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17E92F-5039-8259-DA9B-D3217D94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4BAE7-7A63-3D45-CD4C-9D65CED0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83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9A3DA-971B-F298-796F-9C9F808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F96DB5-6846-02C2-86A1-7FA4938FF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7D4361-B831-7BF2-AC91-FEEC12A2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D7A4DF-29FD-BE28-566D-AD570137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097FC8-D320-0F5A-E274-5A5A65C0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034C52-128B-05AC-71BD-F1EC233E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341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5DB27-400B-360E-2DE4-9BB8CC8A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E0A143-EFE2-504D-CCCA-01EBF9BD3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8F1265-82D0-714F-FF51-2F93DB482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E01D76-223D-A1F1-4D25-DE61284C1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040099-37C1-894E-FC07-D41702E32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C4296D-AFD7-EB0E-8767-17939DB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8836DAC-07AD-0A38-CCB9-AB4BC03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5E2A26-F19C-B81D-AA5C-DF11DD6E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543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04C2-275A-748D-5FF7-96A45F69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9302F5-93D0-C8DE-FB0C-772E5D8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7F59BD-6747-B498-A3CA-A190B746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F70142-FC3F-59B7-7064-707EF150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28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27395A-5116-B005-6869-13C9AAE0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D35541-2024-14C6-E617-10437DE8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A68622-482A-233A-C94A-27EE290F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065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BCE45-A4FC-1360-43B6-2067D1975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85AC6-806F-6DE0-CC5E-4587E6E06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F6FA14-3AE1-1F88-3F80-F7A27F9F0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405B9D-C08A-78B1-7129-98017675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19A10E-4675-BC19-F744-DD16C71F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19A133-EEA8-DC52-3E71-17AC8FF9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76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5923A-B700-DBAC-892F-1C59A03A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00F42-ED29-A704-4D2B-34361DE7D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B3EADE-986A-CF6F-0C7D-0C16DEFE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82806D-5EF9-73C8-806A-175B1A40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CBB4EC-AA82-EDFA-FB43-87E98C28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90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11C12-262E-9FE2-CFC7-B2B9BEDA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FA279A-FDA6-BD36-9CF1-AC486B6F5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182A4D-2E94-9444-9E23-F889C7185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082348-11D0-13BB-DB56-7E465E3D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36BC55-6B3B-2CF0-C781-9B2799A7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F1C77F-D72F-DA5E-B1E6-D239D7E3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73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47264-F39F-7C4B-627C-434D4122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7909FD-0A0C-9218-2240-E4A49D9B6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F878BC-184B-3BFB-A218-E5BE3C56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D0D806-4DBC-DC0A-9B86-0BE74939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E5CB1A-72A5-A41E-8B12-5DD959F0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627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C5402D-053F-2ED8-C066-D8FC74A0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EB261B-18BE-FB59-7B05-7CA205A02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54D1A3-CB05-14EF-859A-A9E65662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7D1D8E-99DB-CBAC-449F-8592BCBC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E1E5D9-3EEA-F1FF-1A51-0D54C088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355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16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688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083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111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4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679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8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AC3183-B270-BC12-3103-BEF9D7C2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123D28-1A9F-06F7-AC65-AD01C5B8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D1FB8E-EF7D-5D7D-603D-9AEEA6C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379877-6F4A-624D-7102-C2246B03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2E51E-B673-EF51-B8AF-BDC0382B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022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002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867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939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61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71A11-3CAD-4988-E1CE-9115EDAC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E74F9-C14A-2B0E-F2CA-4032E4FE0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80CEA8-15A7-8227-57E7-99F04F41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DA390-D3DE-72A5-ED29-E1CFD1C7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2DCABC-8C15-F8B6-5C9B-BABC9C3D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9E830F-39BB-4AB3-7397-20F1D0B9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039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49EBA-A9B4-85C8-8277-6C243243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316BED-A806-D155-B397-8E7C4DA30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CA8F79-508E-5A4D-18AF-43F27EB75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F99D52-87CE-B70A-EFCD-48996CF3D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6F3BDA-4F26-9D73-569E-2AA8BA283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AFBB26-FE9D-408D-2864-95940728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76B4950-AA70-62E5-1B0C-770F2087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FA22A2-7DFE-F922-02CA-5CA89F84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78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1DD2F1-F112-1B13-28AD-8A5AFCA1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A3582F-E9AB-1424-A0C6-D4D15AC8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D921C2-88A5-C3A3-1577-3A08415C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000E1F-B58E-DF2C-FAE7-BF51C134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13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D4DCB7-7D88-D4BB-F2C4-9910B203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9B20232-998E-F212-D499-D095CF2B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5F329-0DA0-6349-A585-BC43E74D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65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F4F1C4-13D7-DD5F-67D1-3A1720B2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B73B4-93AD-0406-E977-03D95295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DFA3BE-FC20-96A8-0290-80425E8E8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2A3077-704A-0776-4583-54F0D08C5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647D92-FFF8-7E2F-60A6-D5C06B7B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3E928C-24BE-FCA9-6986-83B45BC5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72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79F65-D85D-1569-776A-5D50339E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C76B3E-9987-4255-76F6-ADB2B3218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75A793-9596-5431-98FA-9EC03FE7B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02B4CB-3CD4-4891-FD20-1D355D4D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9E007D-F5C1-238D-5468-E5279E8B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D1AC96-C317-62F4-1AD3-E56177AB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64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C11665-F41D-5792-9F1B-49732014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02CE02-8BD9-BCE7-A470-F7D23CE16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1C141D-AD1E-876B-7A86-43906293D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E5A2C-61D9-448D-B648-4F277BE48E59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8DC41E-AEEC-6985-C677-044E79227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1A52E1-353F-644F-FF53-442A676CF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90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62CF3F-91F0-6FFF-1D7E-9E8CF05D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4D918A-A6BB-A1B3-E21F-2CFCB87A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607416-951F-237B-9FED-B173417BB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C8FDA-2815-470A-A7E9-0FE4F9AEFE0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2CCBA-BBF4-A63E-EB16-9480F3AA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057B28-DBDA-7ABC-AD33-43DD4A4C8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84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8F477-10EE-496D-83CC-39457AE0EF5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38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774" y="918857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74" y="918857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79" y="918857"/>
            <a:ext cx="3600000" cy="360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9E45A7-719B-9989-F1BD-D4E834AB0795}"/>
              </a:ext>
            </a:extLst>
          </p:cNvPr>
          <p:cNvSpPr txBox="1"/>
          <p:nvPr/>
        </p:nvSpPr>
        <p:spPr>
          <a:xfrm>
            <a:off x="-1052052" y="4944727"/>
            <a:ext cx="1429610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8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大型語言模型修練史</a:t>
            </a:r>
            <a:endParaRPr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715965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CA7F-83CD-DB03-4526-49CAEC9D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如何讓機器找到比較「合理」的參數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94B9FB-9142-24D7-A2BA-F21CEE138D0E}"/>
              </a:ext>
            </a:extLst>
          </p:cNvPr>
          <p:cNvSpPr txBox="1"/>
          <p:nvPr/>
        </p:nvSpPr>
        <p:spPr>
          <a:xfrm>
            <a:off x="7569434" y="5428574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C8DEC7-3EDE-59E4-C997-8090BC3A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61" y="3675601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8C7C965-A442-CA8C-A128-DD6CF094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05" y="1572154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EC06E5C-FFEE-3194-B9E6-32208805B9C2}"/>
              </a:ext>
            </a:extLst>
          </p:cNvPr>
          <p:cNvSpPr txBox="1"/>
          <p:nvPr/>
        </p:nvSpPr>
        <p:spPr>
          <a:xfrm>
            <a:off x="8939463" y="1931407"/>
            <a:ext cx="977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6811B6-A433-F4FE-4682-D8AA05FAD19A}"/>
              </a:ext>
            </a:extLst>
          </p:cNvPr>
          <p:cNvCxnSpPr>
            <a:cxnSpLocks/>
          </p:cNvCxnSpPr>
          <p:nvPr/>
        </p:nvCxnSpPr>
        <p:spPr>
          <a:xfrm>
            <a:off x="8122729" y="3118195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3AA980-1281-E589-9F9E-8C15339DF8BD}"/>
              </a:ext>
            </a:extLst>
          </p:cNvPr>
          <p:cNvSpPr txBox="1"/>
          <p:nvPr/>
        </p:nvSpPr>
        <p:spPr>
          <a:xfrm>
            <a:off x="8481432" y="425414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8E49A4-B1D7-2867-0AA3-D58AF624B644}"/>
              </a:ext>
            </a:extLst>
          </p:cNvPr>
          <p:cNvSpPr txBox="1"/>
          <p:nvPr/>
        </p:nvSpPr>
        <p:spPr>
          <a:xfrm>
            <a:off x="2725642" y="3675601"/>
            <a:ext cx="3149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超參數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(hyperparameter)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68FE760-95BF-B52A-90D9-5C49EBBC9135}"/>
              </a:ext>
            </a:extLst>
          </p:cNvPr>
          <p:cNvCxnSpPr>
            <a:cxnSpLocks/>
          </p:cNvCxnSpPr>
          <p:nvPr/>
        </p:nvCxnSpPr>
        <p:spPr>
          <a:xfrm>
            <a:off x="5903899" y="4392851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335AA6-8860-D644-F72D-D14EFA7ACE19}"/>
              </a:ext>
            </a:extLst>
          </p:cNvPr>
          <p:cNvSpPr txBox="1"/>
          <p:nvPr/>
        </p:nvSpPr>
        <p:spPr>
          <a:xfrm>
            <a:off x="6176515" y="3915180"/>
            <a:ext cx="1106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F4241D-2DD5-F34D-9FD9-7082768D28F0}"/>
                  </a:ext>
                </a:extLst>
              </p:cNvPr>
              <p:cNvSpPr txBox="1"/>
              <p:nvPr/>
            </p:nvSpPr>
            <p:spPr>
              <a:xfrm>
                <a:off x="7283105" y="5902327"/>
                <a:ext cx="4470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=0.4,…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F4241D-2DD5-F34D-9FD9-7082768D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105" y="5902327"/>
                <a:ext cx="4470134" cy="430887"/>
              </a:xfrm>
              <a:prstGeom prst="rect">
                <a:avLst/>
              </a:prstGeom>
              <a:blipFill>
                <a:blip r:embed="rId4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7D391D3-7886-448D-7088-FCB00BF48958}"/>
              </a:ext>
            </a:extLst>
          </p:cNvPr>
          <p:cNvCxnSpPr>
            <a:cxnSpLocks/>
          </p:cNvCxnSpPr>
          <p:nvPr/>
        </p:nvCxnSpPr>
        <p:spPr>
          <a:xfrm>
            <a:off x="5917612" y="2925813"/>
            <a:ext cx="1638109" cy="1328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693BE78-4CB5-F2A5-DCC7-F85DA01186CC}"/>
              </a:ext>
            </a:extLst>
          </p:cNvPr>
          <p:cNvSpPr txBox="1"/>
          <p:nvPr/>
        </p:nvSpPr>
        <p:spPr>
          <a:xfrm>
            <a:off x="120446" y="1626787"/>
            <a:ext cx="678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“train from scratch”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F20C9F-2D97-7B6C-B7FB-30B7B7539203}"/>
              </a:ext>
            </a:extLst>
          </p:cNvPr>
          <p:cNvSpPr txBox="1"/>
          <p:nvPr/>
        </p:nvSpPr>
        <p:spPr>
          <a:xfrm>
            <a:off x="3413769" y="2599238"/>
            <a:ext cx="2428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初始參數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B65C91-FA33-F4E0-328C-2F184D69CEB7}"/>
              </a:ext>
            </a:extLst>
          </p:cNvPr>
          <p:cNvSpPr txBox="1"/>
          <p:nvPr/>
        </p:nvSpPr>
        <p:spPr>
          <a:xfrm>
            <a:off x="3308419" y="3060585"/>
            <a:ext cx="2428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從這裡開始找起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09C0EEB-DB2D-1A11-1289-0B9953D1FF43}"/>
              </a:ext>
            </a:extLst>
          </p:cNvPr>
          <p:cNvSpPr txBox="1"/>
          <p:nvPr/>
        </p:nvSpPr>
        <p:spPr>
          <a:xfrm>
            <a:off x="1012141" y="2595030"/>
            <a:ext cx="11120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563C22-D7F3-6A94-16FE-8D5945CA475A}"/>
              </a:ext>
            </a:extLst>
          </p:cNvPr>
          <p:cNvCxnSpPr>
            <a:cxnSpLocks/>
          </p:cNvCxnSpPr>
          <p:nvPr/>
        </p:nvCxnSpPr>
        <p:spPr>
          <a:xfrm>
            <a:off x="2048935" y="2848267"/>
            <a:ext cx="22516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F7F1B73-E8F6-4293-0CC4-6A4DE5ABA834}"/>
                  </a:ext>
                </a:extLst>
              </p:cNvPr>
              <p:cNvSpPr txBox="1"/>
              <p:nvPr/>
            </p:nvSpPr>
            <p:spPr>
              <a:xfrm>
                <a:off x="2690069" y="2140808"/>
                <a:ext cx="42024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0.1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=0.3,…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F7F1B73-E8F6-4293-0CC4-6A4DE5AB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069" y="2140808"/>
                <a:ext cx="4202432" cy="430887"/>
              </a:xfrm>
              <a:prstGeom prst="rect">
                <a:avLst/>
              </a:prstGeom>
              <a:blipFill>
                <a:blip r:embed="rId5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C68A4AB-E18A-A482-9081-984C37D735D6}"/>
              </a:ext>
            </a:extLst>
          </p:cNvPr>
          <p:cNvCxnSpPr>
            <a:cxnSpLocks/>
          </p:cNvCxnSpPr>
          <p:nvPr/>
        </p:nvCxnSpPr>
        <p:spPr>
          <a:xfrm>
            <a:off x="6096000" y="5679785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CB96590-45BC-2D2E-E6AD-A6F15BC1F103}"/>
              </a:ext>
            </a:extLst>
          </p:cNvPr>
          <p:cNvSpPr txBox="1"/>
          <p:nvPr/>
        </p:nvSpPr>
        <p:spPr>
          <a:xfrm>
            <a:off x="2116667" y="5428574"/>
            <a:ext cx="38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比較接近初始化參數</a:t>
            </a:r>
          </a:p>
        </p:txBody>
      </p:sp>
    </p:spTree>
    <p:extLst>
      <p:ext uri="{BB962C8B-B14F-4D97-AF65-F5344CB8AC3E}">
        <p14:creationId xmlns:p14="http://schemas.microsoft.com/office/powerpoint/2010/main" val="122605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  <p:bldP spid="15" grpId="0"/>
      <p:bldP spid="28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CA7F-83CD-DB03-4526-49CAEC9D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如何讓機器找到比較「合理」的參數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94B9FB-9142-24D7-A2BA-F21CEE138D0E}"/>
              </a:ext>
            </a:extLst>
          </p:cNvPr>
          <p:cNvSpPr txBox="1"/>
          <p:nvPr/>
        </p:nvSpPr>
        <p:spPr>
          <a:xfrm>
            <a:off x="7569434" y="5428574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C8DEC7-3EDE-59E4-C997-8090BC3A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61" y="3675601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8C7C965-A442-CA8C-A128-DD6CF094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05" y="1572154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EC06E5C-FFEE-3194-B9E6-32208805B9C2}"/>
              </a:ext>
            </a:extLst>
          </p:cNvPr>
          <p:cNvSpPr txBox="1"/>
          <p:nvPr/>
        </p:nvSpPr>
        <p:spPr>
          <a:xfrm>
            <a:off x="8939463" y="1931407"/>
            <a:ext cx="977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6811B6-A433-F4FE-4682-D8AA05FAD19A}"/>
              </a:ext>
            </a:extLst>
          </p:cNvPr>
          <p:cNvCxnSpPr>
            <a:cxnSpLocks/>
          </p:cNvCxnSpPr>
          <p:nvPr/>
        </p:nvCxnSpPr>
        <p:spPr>
          <a:xfrm>
            <a:off x="8122729" y="3118195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3AA980-1281-E589-9F9E-8C15339DF8BD}"/>
              </a:ext>
            </a:extLst>
          </p:cNvPr>
          <p:cNvSpPr txBox="1"/>
          <p:nvPr/>
        </p:nvSpPr>
        <p:spPr>
          <a:xfrm>
            <a:off x="8481432" y="425414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8E49A4-B1D7-2867-0AA3-D58AF624B644}"/>
              </a:ext>
            </a:extLst>
          </p:cNvPr>
          <p:cNvSpPr txBox="1"/>
          <p:nvPr/>
        </p:nvSpPr>
        <p:spPr>
          <a:xfrm>
            <a:off x="2725642" y="3675601"/>
            <a:ext cx="3149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超參數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(hyperparameter)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68FE760-95BF-B52A-90D9-5C49EBBC9135}"/>
              </a:ext>
            </a:extLst>
          </p:cNvPr>
          <p:cNvCxnSpPr>
            <a:cxnSpLocks/>
          </p:cNvCxnSpPr>
          <p:nvPr/>
        </p:nvCxnSpPr>
        <p:spPr>
          <a:xfrm>
            <a:off x="5903899" y="4392851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335AA6-8860-D644-F72D-D14EFA7ACE19}"/>
              </a:ext>
            </a:extLst>
          </p:cNvPr>
          <p:cNvSpPr txBox="1"/>
          <p:nvPr/>
        </p:nvSpPr>
        <p:spPr>
          <a:xfrm>
            <a:off x="6176515" y="3915180"/>
            <a:ext cx="1106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F4241D-2DD5-F34D-9FD9-7082768D28F0}"/>
                  </a:ext>
                </a:extLst>
              </p:cNvPr>
              <p:cNvSpPr txBox="1"/>
              <p:nvPr/>
            </p:nvSpPr>
            <p:spPr>
              <a:xfrm>
                <a:off x="7283105" y="5902327"/>
                <a:ext cx="4470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=0.4,…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F4241D-2DD5-F34D-9FD9-7082768D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105" y="5902327"/>
                <a:ext cx="4470134" cy="430887"/>
              </a:xfrm>
              <a:prstGeom prst="rect">
                <a:avLst/>
              </a:prstGeom>
              <a:blipFill>
                <a:blip r:embed="rId4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7D391D3-7886-448D-7088-FCB00BF48958}"/>
              </a:ext>
            </a:extLst>
          </p:cNvPr>
          <p:cNvCxnSpPr>
            <a:cxnSpLocks/>
          </p:cNvCxnSpPr>
          <p:nvPr/>
        </p:nvCxnSpPr>
        <p:spPr>
          <a:xfrm>
            <a:off x="5917612" y="2925813"/>
            <a:ext cx="1638109" cy="1328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F20C9F-2D97-7B6C-B7FB-30B7B7539203}"/>
              </a:ext>
            </a:extLst>
          </p:cNvPr>
          <p:cNvSpPr txBox="1"/>
          <p:nvPr/>
        </p:nvSpPr>
        <p:spPr>
          <a:xfrm>
            <a:off x="3413769" y="2599238"/>
            <a:ext cx="2428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初始參數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B65C91-FA33-F4E0-328C-2F184D69CEB7}"/>
              </a:ext>
            </a:extLst>
          </p:cNvPr>
          <p:cNvSpPr txBox="1"/>
          <p:nvPr/>
        </p:nvSpPr>
        <p:spPr>
          <a:xfrm>
            <a:off x="3308419" y="3060585"/>
            <a:ext cx="2428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從這裡開始找起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4F90BFE-ABD7-E7ED-7E94-E88DE5F948C4}"/>
              </a:ext>
            </a:extLst>
          </p:cNvPr>
          <p:cNvSpPr txBox="1"/>
          <p:nvPr/>
        </p:nvSpPr>
        <p:spPr>
          <a:xfrm>
            <a:off x="267950" y="2555192"/>
            <a:ext cx="247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「好」的參數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D5881DE-913C-DFC1-63C4-71DCE1789600}"/>
              </a:ext>
            </a:extLst>
          </p:cNvPr>
          <p:cNvCxnSpPr>
            <a:cxnSpLocks/>
          </p:cNvCxnSpPr>
          <p:nvPr/>
        </p:nvCxnSpPr>
        <p:spPr>
          <a:xfrm>
            <a:off x="6096000" y="5679785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EBCB5C-9CB6-3594-B574-B0A164A4A34D}"/>
              </a:ext>
            </a:extLst>
          </p:cNvPr>
          <p:cNvSpPr txBox="1"/>
          <p:nvPr/>
        </p:nvSpPr>
        <p:spPr>
          <a:xfrm>
            <a:off x="2116667" y="5428574"/>
            <a:ext cx="38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比較接近初始化參數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41B20F6-FFC6-FF12-84A4-5ACCA193033D}"/>
              </a:ext>
            </a:extLst>
          </p:cNvPr>
          <p:cNvCxnSpPr>
            <a:cxnSpLocks/>
          </p:cNvCxnSpPr>
          <p:nvPr/>
        </p:nvCxnSpPr>
        <p:spPr>
          <a:xfrm>
            <a:off x="2614907" y="2848264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1E3C275-5A71-6F56-D33F-839BDFEF3AC4}"/>
              </a:ext>
            </a:extLst>
          </p:cNvPr>
          <p:cNvSpPr txBox="1"/>
          <p:nvPr/>
        </p:nvSpPr>
        <p:spPr>
          <a:xfrm>
            <a:off x="8534805" y="5418175"/>
            <a:ext cx="342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比較可能「合理」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F1979EA5-CD31-01F3-40DF-2086EE34F231}"/>
              </a:ext>
            </a:extLst>
          </p:cNvPr>
          <p:cNvSpPr/>
          <p:nvPr/>
        </p:nvSpPr>
        <p:spPr>
          <a:xfrm>
            <a:off x="525130" y="2455688"/>
            <a:ext cx="2110228" cy="7006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40A64FC-93EF-F4C5-F8FA-58319ECAA7FC}"/>
              </a:ext>
            </a:extLst>
          </p:cNvPr>
          <p:cNvSpPr txBox="1"/>
          <p:nvPr/>
        </p:nvSpPr>
        <p:spPr>
          <a:xfrm>
            <a:off x="225251" y="3308382"/>
            <a:ext cx="260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上哪找？？？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2136BC5-F71D-D116-4E17-0B652F23F80B}"/>
              </a:ext>
            </a:extLst>
          </p:cNvPr>
          <p:cNvSpPr txBox="1"/>
          <p:nvPr/>
        </p:nvSpPr>
        <p:spPr>
          <a:xfrm>
            <a:off x="279053" y="1872126"/>
            <a:ext cx="260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先驗知識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217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4" grpId="0" animBg="1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參與實戰，打磨技巧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598BE9D-B603-C68D-8E16-F51C4534DB81}"/>
              </a:ext>
            </a:extLst>
          </p:cNvPr>
          <p:cNvSpPr/>
          <p:nvPr/>
        </p:nvSpPr>
        <p:spPr>
          <a:xfrm>
            <a:off x="435160" y="104753"/>
            <a:ext cx="3741505" cy="4922745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1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7CA96A-4580-5748-CC31-B00D4454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需要多少文字才夠學會文字接龍？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B47B27-4EAA-21A9-D2C7-D9AF04C5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39" y="1690688"/>
            <a:ext cx="6919452" cy="463427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67B9E62-74C0-D287-4264-1FA1C4322FC9}"/>
              </a:ext>
            </a:extLst>
          </p:cNvPr>
          <p:cNvSpPr txBox="1"/>
          <p:nvPr/>
        </p:nvSpPr>
        <p:spPr>
          <a:xfrm>
            <a:off x="8454587" y="1490268"/>
            <a:ext cx="3459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https://arxiv.org/abs/2011.04946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B05715-F465-2F6C-C592-DC7CA3C8D8D8}"/>
              </a:ext>
            </a:extLst>
          </p:cNvPr>
          <p:cNvSpPr txBox="1"/>
          <p:nvPr/>
        </p:nvSpPr>
        <p:spPr>
          <a:xfrm>
            <a:off x="8624165" y="2101229"/>
            <a:ext cx="1103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知識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E33D26-542C-9C91-0BE1-E9A0B114F7BC}"/>
              </a:ext>
            </a:extLst>
          </p:cNvPr>
          <p:cNvSpPr txBox="1"/>
          <p:nvPr/>
        </p:nvSpPr>
        <p:spPr>
          <a:xfrm>
            <a:off x="10184450" y="4401743"/>
            <a:ext cx="1103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知識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80647E-14AC-4FFC-A43B-0C8376CB5DB1}"/>
              </a:ext>
            </a:extLst>
          </p:cNvPr>
          <p:cNvSpPr txBox="1"/>
          <p:nvPr/>
        </p:nvSpPr>
        <p:spPr>
          <a:xfrm>
            <a:off x="880097" y="1859600"/>
            <a:ext cx="181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語言知識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7EB1A8-C450-471C-1614-8B1DEE80E59F}"/>
              </a:ext>
            </a:extLst>
          </p:cNvPr>
          <p:cNvSpPr txBox="1"/>
          <p:nvPr/>
        </p:nvSpPr>
        <p:spPr>
          <a:xfrm>
            <a:off x="905449" y="4004493"/>
            <a:ext cx="181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世界知識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14F2A3F-EE32-5353-5C80-89F142535F36}"/>
              </a:ext>
            </a:extLst>
          </p:cNvPr>
          <p:cNvSpPr txBox="1"/>
          <p:nvPr/>
        </p:nvSpPr>
        <p:spPr>
          <a:xfrm>
            <a:off x="1122643" y="2620486"/>
            <a:ext cx="3370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這個人突然就</a:t>
            </a:r>
            <a:endParaRPr kumimoji="0" lang="nn-NO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B4D76D-C0AA-3BEC-40C1-A25E65EFA99C}"/>
              </a:ext>
            </a:extLst>
          </p:cNvPr>
          <p:cNvSpPr txBox="1"/>
          <p:nvPr/>
        </p:nvSpPr>
        <p:spPr>
          <a:xfrm>
            <a:off x="6023750" y="60941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words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41D164-9522-3380-639E-4CCE96D17FA4}"/>
              </a:ext>
            </a:extLst>
          </p:cNvPr>
          <p:cNvSpPr txBox="1"/>
          <p:nvPr/>
        </p:nvSpPr>
        <p:spPr>
          <a:xfrm>
            <a:off x="1122643" y="4897315"/>
            <a:ext cx="2411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水的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沸點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是摄氏</a:t>
            </a:r>
            <a:endParaRPr kumimoji="0" lang="nn-NO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51FFAA4-E23A-7EAB-3BB8-881B681E6C3E}"/>
              </a:ext>
            </a:extLst>
          </p:cNvPr>
          <p:cNvSpPr txBox="1"/>
          <p:nvPr/>
        </p:nvSpPr>
        <p:spPr>
          <a:xfrm>
            <a:off x="896031" y="5388500"/>
            <a:ext cx="208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在低壓下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2BDD965-D471-7B9B-561E-ACD05DD75C07}"/>
              </a:ext>
            </a:extLst>
          </p:cNvPr>
          <p:cNvSpPr txBox="1"/>
          <p:nvPr/>
        </p:nvSpPr>
        <p:spPr>
          <a:xfrm>
            <a:off x="3941709" y="5485021"/>
            <a:ext cx="208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五十度</a:t>
            </a:r>
          </a:p>
        </p:txBody>
      </p:sp>
      <p:pic>
        <p:nvPicPr>
          <p:cNvPr id="20" name="圖形 19" descr="核取方塊 (打勾) 以實心填滿">
            <a:extLst>
              <a:ext uri="{FF2B5EF4-FFF2-40B4-BE49-F238E27FC236}">
                <a16:creationId xmlns:a16="http://schemas.microsoft.com/office/drawing/2014/main" id="{8D71006B-CAF9-AF57-46B2-B2D814216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2170" y="2039214"/>
            <a:ext cx="632213" cy="632213"/>
          </a:xfrm>
          <a:prstGeom prst="rect">
            <a:avLst/>
          </a:prstGeom>
        </p:spPr>
      </p:pic>
      <p:pic>
        <p:nvPicPr>
          <p:cNvPr id="22" name="圖形 21" descr="核取方塊 (打勾) 以實心填滿">
            <a:extLst>
              <a:ext uri="{FF2B5EF4-FFF2-40B4-BE49-F238E27FC236}">
                <a16:creationId xmlns:a16="http://schemas.microsoft.com/office/drawing/2014/main" id="{B307D19E-95AF-F04A-5068-4EC287202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3299" y="4694338"/>
            <a:ext cx="632213" cy="63221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F4FF6FB-581C-5B3E-093E-43B886711813}"/>
              </a:ext>
            </a:extLst>
          </p:cNvPr>
          <p:cNvSpPr txBox="1"/>
          <p:nvPr/>
        </p:nvSpPr>
        <p:spPr>
          <a:xfrm>
            <a:off x="3635034" y="2124436"/>
            <a:ext cx="3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跑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A72F7B8-331A-AFAA-6787-ECB6004615A3}"/>
              </a:ext>
            </a:extLst>
          </p:cNvPr>
          <p:cNvSpPr txBox="1"/>
          <p:nvPr/>
        </p:nvSpPr>
        <p:spPr>
          <a:xfrm>
            <a:off x="3631219" y="2629060"/>
            <a:ext cx="502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飛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C7FDDB5-3854-1860-A2B1-91273625B14C}"/>
              </a:ext>
            </a:extLst>
          </p:cNvPr>
          <p:cNvSpPr txBox="1"/>
          <p:nvPr/>
        </p:nvSpPr>
        <p:spPr>
          <a:xfrm>
            <a:off x="3651967" y="3136084"/>
            <a:ext cx="860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形 23" descr="核取方塊 (打勾) 以實心填滿">
            <a:extLst>
              <a:ext uri="{FF2B5EF4-FFF2-40B4-BE49-F238E27FC236}">
                <a16:creationId xmlns:a16="http://schemas.microsoft.com/office/drawing/2014/main" id="{BDF92C62-6EFB-DA51-7954-4AC1F8B8D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4699" y="2535575"/>
            <a:ext cx="632213" cy="632213"/>
          </a:xfrm>
          <a:prstGeom prst="rect">
            <a:avLst/>
          </a:prstGeom>
        </p:spPr>
      </p:pic>
      <p:pic>
        <p:nvPicPr>
          <p:cNvPr id="25" name="圖形 24" descr="核取方塊 (打叉) 以實心填滿">
            <a:extLst>
              <a:ext uri="{FF2B5EF4-FFF2-40B4-BE49-F238E27FC236}">
                <a16:creationId xmlns:a16="http://schemas.microsoft.com/office/drawing/2014/main" id="{BDB08170-8223-3D63-4A8B-69045F4E1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2770" y="3043539"/>
            <a:ext cx="632213" cy="632213"/>
          </a:xfrm>
          <a:prstGeom prst="rect">
            <a:avLst/>
          </a:prstGeom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B329364-DEF6-8972-5377-CABCC54EF6F1}"/>
              </a:ext>
            </a:extLst>
          </p:cNvPr>
          <p:cNvCxnSpPr>
            <a:cxnSpLocks/>
          </p:cNvCxnSpPr>
          <p:nvPr/>
        </p:nvCxnSpPr>
        <p:spPr>
          <a:xfrm>
            <a:off x="3128238" y="2843893"/>
            <a:ext cx="5167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BBF8C6A-536E-CC95-4782-96205703446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140938" y="2355269"/>
            <a:ext cx="494096" cy="4886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B26F8D7-EDBE-84EF-9921-472F4C55E34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140938" y="2862640"/>
            <a:ext cx="511029" cy="50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8E213CF-E520-1379-B067-A2725D57F5C0}"/>
              </a:ext>
            </a:extLst>
          </p:cNvPr>
          <p:cNvCxnSpPr>
            <a:cxnSpLocks/>
          </p:cNvCxnSpPr>
          <p:nvPr/>
        </p:nvCxnSpPr>
        <p:spPr>
          <a:xfrm flipV="1">
            <a:off x="3447613" y="4641585"/>
            <a:ext cx="494096" cy="4886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134BD19-7D00-69FC-2545-176DCBB40DC1}"/>
              </a:ext>
            </a:extLst>
          </p:cNvPr>
          <p:cNvSpPr txBox="1"/>
          <p:nvPr/>
        </p:nvSpPr>
        <p:spPr>
          <a:xfrm>
            <a:off x="3964386" y="4360680"/>
            <a:ext cx="1225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一百度</a:t>
            </a:r>
            <a:endParaRPr kumimoji="0" lang="nn-NO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A4117CE2-CA0A-DF29-20E1-25DAC6BCA5AF}"/>
              </a:ext>
            </a:extLst>
          </p:cNvPr>
          <p:cNvCxnSpPr>
            <a:cxnSpLocks/>
          </p:cNvCxnSpPr>
          <p:nvPr/>
        </p:nvCxnSpPr>
        <p:spPr>
          <a:xfrm>
            <a:off x="3470290" y="5189638"/>
            <a:ext cx="494096" cy="4886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圖形 36" descr="核取方塊 (打叉) 以實心填滿">
            <a:extLst>
              <a:ext uri="{FF2B5EF4-FFF2-40B4-BE49-F238E27FC236}">
                <a16:creationId xmlns:a16="http://schemas.microsoft.com/office/drawing/2014/main" id="{11BEE942-B5D2-8704-F652-748F2B580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3299" y="5829635"/>
            <a:ext cx="632213" cy="632213"/>
          </a:xfrm>
          <a:prstGeom prst="rect">
            <a:avLst/>
          </a:prstGeom>
        </p:spPr>
      </p:pic>
      <p:pic>
        <p:nvPicPr>
          <p:cNvPr id="38" name="圖形 37" descr="核取方塊 (打勾) 以實心填滿">
            <a:extLst>
              <a:ext uri="{FF2B5EF4-FFF2-40B4-BE49-F238E27FC236}">
                <a16:creationId xmlns:a16="http://schemas.microsoft.com/office/drawing/2014/main" id="{9A88A95F-CC02-B418-597C-9950F148D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3821" y="5827345"/>
            <a:ext cx="632213" cy="632213"/>
          </a:xfrm>
          <a:prstGeom prst="rect">
            <a:avLst/>
          </a:prstGeom>
        </p:spPr>
      </p:pic>
      <p:pic>
        <p:nvPicPr>
          <p:cNvPr id="39" name="圖形 38" descr="核取方塊 (打叉) 以實心填滿">
            <a:extLst>
              <a:ext uri="{FF2B5EF4-FFF2-40B4-BE49-F238E27FC236}">
                <a16:creationId xmlns:a16="http://schemas.microsoft.com/office/drawing/2014/main" id="{8EE698EB-EC76-FFD4-13E0-8AE22F194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2144" y="4704434"/>
            <a:ext cx="632213" cy="6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2" grpId="0"/>
      <p:bldP spid="15" grpId="0"/>
      <p:bldP spid="16" grpId="0"/>
      <p:bldP spid="18" grpId="0"/>
      <p:bldP spid="19" grpId="0"/>
      <p:bldP spid="7" grpId="0"/>
      <p:bldP spid="14" grpId="0"/>
      <p:bldP spid="23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FE5CF-7281-362B-137E-99A90C21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任何文字資料都可以拿來學文字接龍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E120E1-3F28-A9BB-FC3B-8E7284014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33" y="34967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6A6777-1229-6726-FC79-143B829A3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33" y="15382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62F5887-9EFA-3A23-6FE5-68CEE76A7310}"/>
              </a:ext>
            </a:extLst>
          </p:cNvPr>
          <p:cNvSpPr txBox="1"/>
          <p:nvPr/>
        </p:nvSpPr>
        <p:spPr>
          <a:xfrm>
            <a:off x="1413933" y="5546634"/>
            <a:ext cx="370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人工智慧真神奇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0900E7-647C-28B8-656C-6D6AB3C9BDF3}"/>
              </a:ext>
            </a:extLst>
          </p:cNvPr>
          <p:cNvSpPr txBox="1"/>
          <p:nvPr/>
        </p:nvSpPr>
        <p:spPr>
          <a:xfrm>
            <a:off x="973666" y="3690835"/>
            <a:ext cx="1684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大量文字資料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91979DE-D66A-41B7-EB16-EB04752E4925}"/>
              </a:ext>
            </a:extLst>
          </p:cNvPr>
          <p:cNvSpPr txBox="1"/>
          <p:nvPr/>
        </p:nvSpPr>
        <p:spPr>
          <a:xfrm>
            <a:off x="973665" y="1936805"/>
            <a:ext cx="168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493948-8105-8753-CE50-BFC87203ACF6}"/>
              </a:ext>
            </a:extLst>
          </p:cNvPr>
          <p:cNvSpPr txBox="1"/>
          <p:nvPr/>
        </p:nvSpPr>
        <p:spPr>
          <a:xfrm>
            <a:off x="5518403" y="4559764"/>
            <a:ext cx="1661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人工介入很少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609DE2-4B97-56EA-033F-0EC1C5BA9CE5}"/>
              </a:ext>
            </a:extLst>
          </p:cNvPr>
          <p:cNvSpPr txBox="1"/>
          <p:nvPr/>
        </p:nvSpPr>
        <p:spPr>
          <a:xfrm>
            <a:off x="7794840" y="5706595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38E67EC-3A73-25CA-CF73-D92EAFD0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304" y="4038601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2A9FBCE9-8079-467D-C24C-59551B9490D6}"/>
              </a:ext>
            </a:extLst>
          </p:cNvPr>
          <p:cNvGrpSpPr/>
          <p:nvPr/>
        </p:nvGrpSpPr>
        <p:grpSpPr>
          <a:xfrm>
            <a:off x="5956597" y="1470053"/>
            <a:ext cx="6086731" cy="2440243"/>
            <a:chOff x="5956597" y="1622453"/>
            <a:chExt cx="6086731" cy="2440243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6A6D7D6-974B-8B1B-034B-BACA8BCE5933}"/>
                </a:ext>
              </a:extLst>
            </p:cNvPr>
            <p:cNvSpPr txBox="1"/>
            <p:nvPr/>
          </p:nvSpPr>
          <p:spPr>
            <a:xfrm>
              <a:off x="6096000" y="1794424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08BC5F7-8D56-812F-9AF8-0212A5F4A416}"/>
                </a:ext>
              </a:extLst>
            </p:cNvPr>
            <p:cNvSpPr txBox="1"/>
            <p:nvPr/>
          </p:nvSpPr>
          <p:spPr>
            <a:xfrm>
              <a:off x="8991599" y="1794424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輸出：工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251C524-07F4-0598-BDB8-F7C5142E4886}"/>
                </a:ext>
              </a:extLst>
            </p:cNvPr>
            <p:cNvSpPr txBox="1"/>
            <p:nvPr/>
          </p:nvSpPr>
          <p:spPr>
            <a:xfrm>
              <a:off x="6096000" y="2333640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4722089-C604-C302-C161-2655C0B567C3}"/>
                </a:ext>
              </a:extLst>
            </p:cNvPr>
            <p:cNvSpPr txBox="1"/>
            <p:nvPr/>
          </p:nvSpPr>
          <p:spPr>
            <a:xfrm>
              <a:off x="8991599" y="2333640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CA07383-F149-F60B-B8D4-9FBCFF227F51}"/>
                </a:ext>
              </a:extLst>
            </p:cNvPr>
            <p:cNvSpPr txBox="1"/>
            <p:nvPr/>
          </p:nvSpPr>
          <p:spPr>
            <a:xfrm>
              <a:off x="6096000" y="2872856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F6E1765-FF63-EC22-F33D-69071DFFAA91}"/>
                </a:ext>
              </a:extLst>
            </p:cNvPr>
            <p:cNvSpPr txBox="1"/>
            <p:nvPr/>
          </p:nvSpPr>
          <p:spPr>
            <a:xfrm>
              <a:off x="8991599" y="2872856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DC211CF-AF8A-C519-7745-D8B3572E90F6}"/>
                </a:ext>
              </a:extLst>
            </p:cNvPr>
            <p:cNvSpPr txBox="1"/>
            <p:nvPr/>
          </p:nvSpPr>
          <p:spPr>
            <a:xfrm>
              <a:off x="6096000" y="3412072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009FEBC-643F-C72F-A498-D36003F880C7}"/>
                </a:ext>
              </a:extLst>
            </p:cNvPr>
            <p:cNvSpPr txBox="1"/>
            <p:nvPr/>
          </p:nvSpPr>
          <p:spPr>
            <a:xfrm>
              <a:off x="8991599" y="3412072"/>
              <a:ext cx="1976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輸出：真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4ECFA5A2-4509-C838-89E0-ACA172280B4F}"/>
                </a:ext>
              </a:extLst>
            </p:cNvPr>
            <p:cNvSpPr/>
            <p:nvPr/>
          </p:nvSpPr>
          <p:spPr>
            <a:xfrm>
              <a:off x="5956597" y="1622453"/>
              <a:ext cx="4715344" cy="2440243"/>
            </a:xfrm>
            <a:prstGeom prst="roundRect">
              <a:avLst>
                <a:gd name="adj" fmla="val 8250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B6C0E6C-D790-EDE9-3BAE-D54E8B37EC0F}"/>
              </a:ext>
            </a:extLst>
          </p:cNvPr>
          <p:cNvCxnSpPr>
            <a:cxnSpLocks/>
          </p:cNvCxnSpPr>
          <p:nvPr/>
        </p:nvCxnSpPr>
        <p:spPr>
          <a:xfrm>
            <a:off x="3245928" y="2885126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EF6A665-C7CC-7D5C-8275-42716BCE5D6A}"/>
              </a:ext>
            </a:extLst>
          </p:cNvPr>
          <p:cNvCxnSpPr>
            <a:cxnSpLocks/>
          </p:cNvCxnSpPr>
          <p:nvPr/>
        </p:nvCxnSpPr>
        <p:spPr>
          <a:xfrm>
            <a:off x="3257589" y="4832461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7B429C-12AF-E9B0-265D-F69757C857F1}"/>
              </a:ext>
            </a:extLst>
          </p:cNvPr>
          <p:cNvSpPr txBox="1"/>
          <p:nvPr/>
        </p:nvSpPr>
        <p:spPr>
          <a:xfrm>
            <a:off x="8570810" y="4014032"/>
            <a:ext cx="2782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E892379-0B7A-4B2B-446E-9FC34F096926}"/>
              </a:ext>
            </a:extLst>
          </p:cNvPr>
          <p:cNvCxnSpPr>
            <a:cxnSpLocks/>
          </p:cNvCxnSpPr>
          <p:nvPr/>
        </p:nvCxnSpPr>
        <p:spPr>
          <a:xfrm>
            <a:off x="5213392" y="2669398"/>
            <a:ext cx="7265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A6542A7-1D5D-B53B-C997-A4B6C22883F0}"/>
              </a:ext>
            </a:extLst>
          </p:cNvPr>
          <p:cNvCxnSpPr>
            <a:cxnSpLocks/>
          </p:cNvCxnSpPr>
          <p:nvPr/>
        </p:nvCxnSpPr>
        <p:spPr>
          <a:xfrm>
            <a:off x="5218661" y="2669398"/>
            <a:ext cx="0" cy="3037197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9EF9177-E10D-C1B5-BAD7-574FFCF09B51}"/>
              </a:ext>
            </a:extLst>
          </p:cNvPr>
          <p:cNvCxnSpPr>
            <a:cxnSpLocks/>
          </p:cNvCxnSpPr>
          <p:nvPr/>
        </p:nvCxnSpPr>
        <p:spPr>
          <a:xfrm flipH="1">
            <a:off x="4663601" y="5760533"/>
            <a:ext cx="54979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0C3AD92-438D-ED20-6129-752F65585636}"/>
              </a:ext>
            </a:extLst>
          </p:cNvPr>
          <p:cNvSpPr txBox="1"/>
          <p:nvPr/>
        </p:nvSpPr>
        <p:spPr>
          <a:xfrm>
            <a:off x="9162340" y="4559927"/>
            <a:ext cx="3440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要多少有多少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528F1A-6603-A235-ADCA-4488D2F43F40}"/>
              </a:ext>
            </a:extLst>
          </p:cNvPr>
          <p:cNvSpPr txBox="1"/>
          <p:nvPr/>
        </p:nvSpPr>
        <p:spPr>
          <a:xfrm>
            <a:off x="2595389" y="6260369"/>
            <a:ext cx="700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Self-supervised Learning (</a:t>
            </a:r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</a:t>
            </a:r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DDFAC93B-FC45-3A3F-EA1D-F2545DB351E7}"/>
              </a:ext>
            </a:extLst>
          </p:cNvPr>
          <p:cNvSpPr/>
          <p:nvPr/>
        </p:nvSpPr>
        <p:spPr>
          <a:xfrm>
            <a:off x="973663" y="1538288"/>
            <a:ext cx="4528097" cy="4470012"/>
          </a:xfrm>
          <a:prstGeom prst="roundRect">
            <a:avLst>
              <a:gd name="adj" fmla="val 8250"/>
            </a:avLst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738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31" grpId="0"/>
      <p:bldP spid="3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37700-C385-2EF7-1C8D-21E1FCC4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816F9E-9966-6485-2E8F-C00F203B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29" y="2528318"/>
            <a:ext cx="7290911" cy="307638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902B900-2519-37B3-5FD1-140CB3457A7E}"/>
              </a:ext>
            </a:extLst>
          </p:cNvPr>
          <p:cNvSpPr txBox="1"/>
          <p:nvPr/>
        </p:nvSpPr>
        <p:spPr>
          <a:xfrm>
            <a:off x="8483982" y="2785144"/>
            <a:ext cx="33647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Scaling Language Models: Methods, Analysis &amp; Insights from Training Gopher</a:t>
            </a:r>
          </a:p>
        </p:txBody>
      </p:sp>
      <p:sp>
        <p:nvSpPr>
          <p:cNvPr id="7" name="Google Shape;295;p44">
            <a:extLst>
              <a:ext uri="{FF2B5EF4-FFF2-40B4-BE49-F238E27FC236}">
                <a16:creationId xmlns:a16="http://schemas.microsoft.com/office/drawing/2014/main" id="{FD1E911D-3B9F-0605-3E7B-F058F6E9842F}"/>
              </a:ext>
            </a:extLst>
          </p:cNvPr>
          <p:cNvSpPr txBox="1"/>
          <p:nvPr/>
        </p:nvSpPr>
        <p:spPr>
          <a:xfrm>
            <a:off x="20460" y="1858957"/>
            <a:ext cx="251933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過濾有害內容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Google Shape;295;p44">
            <a:extLst>
              <a:ext uri="{FF2B5EF4-FFF2-40B4-BE49-F238E27FC236}">
                <a16:creationId xmlns:a16="http://schemas.microsoft.com/office/drawing/2014/main" id="{7127276D-92FC-9626-389E-3A61082E737E}"/>
              </a:ext>
            </a:extLst>
          </p:cNvPr>
          <p:cNvSpPr txBox="1"/>
          <p:nvPr/>
        </p:nvSpPr>
        <p:spPr>
          <a:xfrm>
            <a:off x="3341712" y="1415477"/>
            <a:ext cx="316774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保留項目符號等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295;p44">
            <a:extLst>
              <a:ext uri="{FF2B5EF4-FFF2-40B4-BE49-F238E27FC236}">
                <a16:creationId xmlns:a16="http://schemas.microsoft.com/office/drawing/2014/main" id="{4ED9AB4E-5880-B155-540E-80108B682229}"/>
              </a:ext>
            </a:extLst>
          </p:cNvPr>
          <p:cNvSpPr txBox="1"/>
          <p:nvPr/>
        </p:nvSpPr>
        <p:spPr>
          <a:xfrm>
            <a:off x="8048403" y="1915136"/>
            <a:ext cx="44481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去除「低品質」資料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Google Shape;295;p44">
            <a:extLst>
              <a:ext uri="{FF2B5EF4-FFF2-40B4-BE49-F238E27FC236}">
                <a16:creationId xmlns:a16="http://schemas.microsoft.com/office/drawing/2014/main" id="{865F5E63-4B18-27D9-A1DA-C0F622CCEB57}"/>
              </a:ext>
            </a:extLst>
          </p:cNvPr>
          <p:cNvSpPr txBox="1"/>
          <p:nvPr/>
        </p:nvSpPr>
        <p:spPr>
          <a:xfrm>
            <a:off x="7827385" y="5801170"/>
            <a:ext cx="23175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為了實驗的嚴謹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295;p44">
            <a:extLst>
              <a:ext uri="{FF2B5EF4-FFF2-40B4-BE49-F238E27FC236}">
                <a16:creationId xmlns:a16="http://schemas.microsoft.com/office/drawing/2014/main" id="{29C714CB-06C5-9BB8-8404-3A890764A39C}"/>
              </a:ext>
            </a:extLst>
          </p:cNvPr>
          <p:cNvSpPr txBox="1"/>
          <p:nvPr/>
        </p:nvSpPr>
        <p:spPr>
          <a:xfrm>
            <a:off x="2539799" y="5421278"/>
            <a:ext cx="23175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去除重複資料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61BBBBD-BF08-2792-162E-48770E13EB81}"/>
              </a:ext>
            </a:extLst>
          </p:cNvPr>
          <p:cNvCxnSpPr>
            <a:cxnSpLocks/>
          </p:cNvCxnSpPr>
          <p:nvPr/>
        </p:nvCxnSpPr>
        <p:spPr>
          <a:xfrm flipH="1" flipV="1">
            <a:off x="1403705" y="2314195"/>
            <a:ext cx="706313" cy="44900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F6631F5-4019-0519-AE48-DCFB40AED727}"/>
              </a:ext>
            </a:extLst>
          </p:cNvPr>
          <p:cNvCxnSpPr>
            <a:cxnSpLocks/>
          </p:cNvCxnSpPr>
          <p:nvPr/>
        </p:nvCxnSpPr>
        <p:spPr>
          <a:xfrm flipV="1">
            <a:off x="7431368" y="2093534"/>
            <a:ext cx="518682" cy="65045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8015ED2-83AD-BC05-BFDA-93CC76E83D8A}"/>
              </a:ext>
            </a:extLst>
          </p:cNvPr>
          <p:cNvCxnSpPr>
            <a:cxnSpLocks/>
          </p:cNvCxnSpPr>
          <p:nvPr/>
        </p:nvCxnSpPr>
        <p:spPr>
          <a:xfrm flipV="1">
            <a:off x="4865765" y="2303817"/>
            <a:ext cx="0" cy="44900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DAE1639-E5F1-4D51-F89E-F5786F115722}"/>
              </a:ext>
            </a:extLst>
          </p:cNvPr>
          <p:cNvCxnSpPr>
            <a:cxnSpLocks/>
          </p:cNvCxnSpPr>
          <p:nvPr/>
        </p:nvCxnSpPr>
        <p:spPr>
          <a:xfrm>
            <a:off x="7950050" y="5254226"/>
            <a:ext cx="544089" cy="35047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E03E1A2-CDAA-6E98-C171-A9AA6E6B0FB4}"/>
              </a:ext>
            </a:extLst>
          </p:cNvPr>
          <p:cNvSpPr/>
          <p:nvPr/>
        </p:nvSpPr>
        <p:spPr>
          <a:xfrm>
            <a:off x="1389191" y="4231571"/>
            <a:ext cx="4741075" cy="123887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831B15-FFD1-87DD-62FB-BCD663989A6B}"/>
              </a:ext>
            </a:extLst>
          </p:cNvPr>
          <p:cNvSpPr txBox="1"/>
          <p:nvPr/>
        </p:nvSpPr>
        <p:spPr>
          <a:xfrm>
            <a:off x="8526760" y="3667775"/>
            <a:ext cx="349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https://arxiv.org/abs/2112.11446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F4CC31A-B0B6-4F03-A6C1-0EE3F137D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418" y="4061030"/>
            <a:ext cx="1368520" cy="136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4EC852D-AFA6-2B5A-461A-4DB116AEA293}"/>
              </a:ext>
            </a:extLst>
          </p:cNvPr>
          <p:cNvSpPr txBox="1"/>
          <p:nvPr/>
        </p:nvSpPr>
        <p:spPr>
          <a:xfrm>
            <a:off x="10185362" y="5478004"/>
            <a:ext cx="183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Source of image: </a:t>
            </a:r>
          </a:p>
          <a:p>
            <a:r>
              <a:rPr lang="en-US" altLang="zh-TW" dirty="0" err="1"/>
              <a:t>Midjourney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48F9896-2A04-0BD9-C709-0AA7CD8FCE66}"/>
              </a:ext>
            </a:extLst>
          </p:cNvPr>
          <p:cNvSpPr txBox="1"/>
          <p:nvPr/>
        </p:nvSpPr>
        <p:spPr>
          <a:xfrm>
            <a:off x="6509455" y="250260"/>
            <a:ext cx="52932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GPT-3/The Pile/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PaLM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使用「資料品質」分類器</a:t>
            </a:r>
          </a:p>
        </p:txBody>
      </p:sp>
      <p:sp>
        <p:nvSpPr>
          <p:cNvPr id="20" name="Google Shape;295;p44">
            <a:extLst>
              <a:ext uri="{FF2B5EF4-FFF2-40B4-BE49-F238E27FC236}">
                <a16:creationId xmlns:a16="http://schemas.microsoft.com/office/drawing/2014/main" id="{B2924068-6EF4-C28E-1D34-02F3BD72796B}"/>
              </a:ext>
            </a:extLst>
          </p:cNvPr>
          <p:cNvSpPr txBox="1"/>
          <p:nvPr/>
        </p:nvSpPr>
        <p:spPr>
          <a:xfrm>
            <a:off x="6509455" y="1073161"/>
            <a:ext cx="529325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高品質的文句在資料訓練會被多次重覆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1681F2-E732-4610-EA0C-9D4ACAC4D96B}"/>
              </a:ext>
            </a:extLst>
          </p:cNvPr>
          <p:cNvSpPr txBox="1"/>
          <p:nvPr/>
        </p:nvSpPr>
        <p:spPr>
          <a:xfrm>
            <a:off x="293712" y="59474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Deduplicating Training Data Makes Language Models Better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F6B148-E671-C9F5-24AE-8EB790E69015}"/>
              </a:ext>
            </a:extLst>
          </p:cNvPr>
          <p:cNvSpPr txBox="1"/>
          <p:nvPr/>
        </p:nvSpPr>
        <p:spPr>
          <a:xfrm>
            <a:off x="3120163" y="6272850"/>
            <a:ext cx="3491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https://arxiv.org/abs/2107.06499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4034E59-7B48-1529-F18F-A876961ED230}"/>
              </a:ext>
            </a:extLst>
          </p:cNvPr>
          <p:cNvGrpSpPr/>
          <p:nvPr/>
        </p:nvGrpSpPr>
        <p:grpSpPr>
          <a:xfrm>
            <a:off x="434972" y="2943047"/>
            <a:ext cx="6678889" cy="2347131"/>
            <a:chOff x="-3337177" y="2372130"/>
            <a:chExt cx="6678889" cy="2347131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EE970D22-A95B-A923-37FE-94CF509575A1}"/>
                </a:ext>
              </a:extLst>
            </p:cNvPr>
            <p:cNvSpPr/>
            <p:nvPr/>
          </p:nvSpPr>
          <p:spPr>
            <a:xfrm>
              <a:off x="-3337177" y="2372130"/>
              <a:ext cx="6678889" cy="2347131"/>
            </a:xfrm>
            <a:prstGeom prst="roundRect">
              <a:avLst>
                <a:gd name="adj" fmla="val 9453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2" name="圖片 21" descr="一張含有 文字, 瓶子 的圖片">
              <a:extLst>
                <a:ext uri="{FF2B5EF4-FFF2-40B4-BE49-F238E27FC236}">
                  <a16:creationId xmlns:a16="http://schemas.microsoft.com/office/drawing/2014/main" id="{6DED6FBA-E852-B02E-3A86-8DAD78C75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03978" y="2501381"/>
              <a:ext cx="6588620" cy="1792822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39E1017-32E1-842A-DBA0-B6D166BFCD38}"/>
                </a:ext>
              </a:extLst>
            </p:cNvPr>
            <p:cNvSpPr txBox="1"/>
            <p:nvPr/>
          </p:nvSpPr>
          <p:spPr>
            <a:xfrm>
              <a:off x="636591" y="4179237"/>
              <a:ext cx="26765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重複了 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61,036 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844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21" grpId="0" animBg="1"/>
      <p:bldP spid="14" grpId="0"/>
      <p:bldP spid="20" grpId="0"/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43F37-669A-F24B-57AA-9D07069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所有文字資料都能拿來學文字接龍嗎？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806355-E75D-096C-FAEF-DFBEB093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3" y="1872327"/>
            <a:ext cx="7814832" cy="21367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64A41C5-6EDB-CF10-9ECB-BE063C55C09C}"/>
              </a:ext>
            </a:extLst>
          </p:cNvPr>
          <p:cNvSpPr txBox="1"/>
          <p:nvPr/>
        </p:nvSpPr>
        <p:spPr>
          <a:xfrm>
            <a:off x="628699" y="4009102"/>
            <a:ext cx="5090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https://www.nytimes.com/2023/12/27/business/media/new-york-times-open-ai-microsoft-lawsuit.html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1E09025-48ED-F1F5-AC8D-5C07A3B3C4D2}"/>
              </a:ext>
            </a:extLst>
          </p:cNvPr>
          <p:cNvSpPr txBox="1"/>
          <p:nvPr/>
        </p:nvSpPr>
        <p:spPr>
          <a:xfrm>
            <a:off x="6819900" y="6123543"/>
            <a:ext cx="478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https://openai.com/blog/openai-and-journalism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9B517A0-E63E-44E0-6995-565805500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33" y="3687473"/>
            <a:ext cx="5302012" cy="23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9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CD4BB925-7392-3172-1E6B-41A0C9DB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28" y="240843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A1819B-8B00-997D-EDA1-C0411EA7AA2E}"/>
              </a:ext>
            </a:extLst>
          </p:cNvPr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 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之前的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系列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BF6757-1001-B5F7-6C08-0FBBE14FE1A5}"/>
              </a:ext>
            </a:extLst>
          </p:cNvPr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Model size: 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4A5082EA-19B1-F9F3-0B80-75EB715066C4}"/>
              </a:ext>
            </a:extLst>
          </p:cNvPr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7ED155-F40F-A492-5E0C-BE76C90A0F3D}"/>
              </a:ext>
            </a:extLst>
          </p:cNvPr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117M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54BE45D-6160-EB78-CE0C-9B1A309FA98A}"/>
              </a:ext>
            </a:extLst>
          </p:cNvPr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Data size: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1D713EE-5DDA-BC02-23F6-39B452783F51}"/>
              </a:ext>
            </a:extLst>
          </p:cNvPr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(2018)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A87926BD-BA49-CAA3-E9F0-3C7B4B562938}"/>
              </a:ext>
            </a:extLst>
          </p:cNvPr>
          <p:cNvSpPr/>
          <p:nvPr/>
        </p:nvSpPr>
        <p:spPr>
          <a:xfrm flipH="1">
            <a:off x="2573846" y="2332141"/>
            <a:ext cx="1201346" cy="80057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BA86F8F5-1FD6-BA7C-29E3-39727F836F18}"/>
              </a:ext>
            </a:extLst>
          </p:cNvPr>
          <p:cNvSpPr/>
          <p:nvPr/>
        </p:nvSpPr>
        <p:spPr>
          <a:xfrm flipH="1">
            <a:off x="2600762" y="4759527"/>
            <a:ext cx="1201346" cy="80057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C46B499-F183-8197-7592-0571D34DE298}"/>
              </a:ext>
            </a:extLst>
          </p:cNvPr>
          <p:cNvSpPr txBox="1"/>
          <p:nvPr/>
        </p:nvSpPr>
        <p:spPr>
          <a:xfrm>
            <a:off x="3952067" y="2470817"/>
            <a:ext cx="547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函式的參數量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複雜程度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B72DE1C-CC7D-A247-285F-5F8954CE14CA}"/>
              </a:ext>
            </a:extLst>
          </p:cNvPr>
          <p:cNvSpPr txBox="1"/>
          <p:nvPr/>
        </p:nvSpPr>
        <p:spPr>
          <a:xfrm>
            <a:off x="3952067" y="4940501"/>
            <a:ext cx="547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拿來學文字接龍的資料量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F34809-3CE4-4E1D-986F-BA4747722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348" y="719036"/>
            <a:ext cx="3142916" cy="457074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C83D282-7545-2741-0308-281DEBB77B56}"/>
              </a:ext>
            </a:extLst>
          </p:cNvPr>
          <p:cNvSpPr txBox="1"/>
          <p:nvPr/>
        </p:nvSpPr>
        <p:spPr>
          <a:xfrm>
            <a:off x="4934330" y="3024378"/>
            <a:ext cx="314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人工智慧的天資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71F32E-8F00-5479-B76B-D877674BAD64}"/>
              </a:ext>
            </a:extLst>
          </p:cNvPr>
          <p:cNvSpPr txBox="1"/>
          <p:nvPr/>
        </p:nvSpPr>
        <p:spPr>
          <a:xfrm>
            <a:off x="4914741" y="5509560"/>
            <a:ext cx="314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後天的努力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5C7366-809E-A8E2-8684-ED8B8213E882}"/>
              </a:ext>
            </a:extLst>
          </p:cNvPr>
          <p:cNvSpPr txBox="1"/>
          <p:nvPr/>
        </p:nvSpPr>
        <p:spPr>
          <a:xfrm>
            <a:off x="1244683" y="5424992"/>
            <a:ext cx="1119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7000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292929"/>
                </a:solidFill>
                <a:latin typeface="source-serif-pro"/>
                <a:ea typeface="新細明體" panose="02020500000000000000" pitchFamily="18" charset="-120"/>
              </a:rPr>
              <a:t>books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299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/>
      <p:bldP spid="9" grpId="0"/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CD4BB925-7392-3172-1E6B-41A0C9DB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28" y="240843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683D920-1DE2-37AB-AE2B-8CA2D93C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28" y="1820856"/>
            <a:ext cx="1306800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A1819B-8B00-997D-EDA1-C0411EA7AA2E}"/>
              </a:ext>
            </a:extLst>
          </p:cNvPr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 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之前的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系列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BF6757-1001-B5F7-6C08-0FBBE14FE1A5}"/>
              </a:ext>
            </a:extLst>
          </p:cNvPr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Model size: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315CF7-777D-56C2-DAC8-16157CDFC3AF}"/>
              </a:ext>
            </a:extLst>
          </p:cNvPr>
          <p:cNvSpPr txBox="1"/>
          <p:nvPr/>
        </p:nvSpPr>
        <p:spPr>
          <a:xfrm>
            <a:off x="1244683" y="5424992"/>
            <a:ext cx="1119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7000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292929"/>
                </a:solidFill>
                <a:latin typeface="source-serif-pro"/>
                <a:ea typeface="新細明體" panose="02020500000000000000" pitchFamily="18" charset="-120"/>
              </a:rPr>
              <a:t>books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CF865A-7636-C443-C4F9-CEDDCC7D305F}"/>
              </a:ext>
            </a:extLst>
          </p:cNvPr>
          <p:cNvSpPr txBox="1"/>
          <p:nvPr/>
        </p:nvSpPr>
        <p:spPr>
          <a:xfrm>
            <a:off x="3625528" y="3206130"/>
            <a:ext cx="1306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1542M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4A5082EA-19B1-F9F3-0B80-75EB715066C4}"/>
              </a:ext>
            </a:extLst>
          </p:cNvPr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05E52F-2B7E-5272-21B0-5B9D36653C1C}"/>
              </a:ext>
            </a:extLst>
          </p:cNvPr>
          <p:cNvSpPr/>
          <p:nvPr/>
        </p:nvSpPr>
        <p:spPr>
          <a:xfrm>
            <a:off x="3039948" y="4064511"/>
            <a:ext cx="2275200" cy="2275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7ED155-F40F-A492-5E0C-BE76C90A0F3D}"/>
              </a:ext>
            </a:extLst>
          </p:cNvPr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117M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54BE45D-6160-EB78-CE0C-9B1A309FA98A}"/>
              </a:ext>
            </a:extLst>
          </p:cNvPr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Data size: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050F41-2C57-6D4A-066E-85A064E02AC9}"/>
              </a:ext>
            </a:extLst>
          </p:cNvPr>
          <p:cNvSpPr txBox="1"/>
          <p:nvPr/>
        </p:nvSpPr>
        <p:spPr>
          <a:xfrm>
            <a:off x="3605329" y="5524499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40GB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75E7C13-AE70-1DF4-8C25-E6EF90066EA1}"/>
              </a:ext>
            </a:extLst>
          </p:cNvPr>
          <p:cNvSpPr txBox="1"/>
          <p:nvPr/>
        </p:nvSpPr>
        <p:spPr>
          <a:xfrm>
            <a:off x="2424182" y="2174870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(2019)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1F301FD-7E08-A4A5-5C8A-6A0B4A72EDFB}"/>
              </a:ext>
            </a:extLst>
          </p:cNvPr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(2018)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01B8DD-DD89-B342-6257-E5AB8196C143}"/>
              </a:ext>
            </a:extLst>
          </p:cNvPr>
          <p:cNvSpPr txBox="1"/>
          <p:nvPr/>
        </p:nvSpPr>
        <p:spPr>
          <a:xfrm>
            <a:off x="3365893" y="5882660"/>
            <a:ext cx="158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檔案大小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463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14" grpId="0"/>
      <p:bldP spid="18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016F4212-93E0-930E-6F53-DE8C8973E935}"/>
              </a:ext>
            </a:extLst>
          </p:cNvPr>
          <p:cNvGrpSpPr/>
          <p:nvPr/>
        </p:nvGrpSpPr>
        <p:grpSpPr>
          <a:xfrm>
            <a:off x="2165221" y="667031"/>
            <a:ext cx="9188579" cy="5523937"/>
            <a:chOff x="1826227" y="1709914"/>
            <a:chExt cx="8433182" cy="4970990"/>
          </a:xfrm>
        </p:grpSpPr>
        <p:pic>
          <p:nvPicPr>
            <p:cNvPr id="5" name="Google Shape;266;p35">
              <a:extLst>
                <a:ext uri="{FF2B5EF4-FFF2-40B4-BE49-F238E27FC236}">
                  <a16:creationId xmlns:a16="http://schemas.microsoft.com/office/drawing/2014/main" id="{8EF34F2D-A110-F28D-FA13-3E45EA99B22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35726" y="1709914"/>
              <a:ext cx="7123683" cy="4970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59;p34">
              <a:extLst>
                <a:ext uri="{FF2B5EF4-FFF2-40B4-BE49-F238E27FC236}">
                  <a16:creationId xmlns:a16="http://schemas.microsoft.com/office/drawing/2014/main" id="{161711C4-3DA3-9E8A-DEFB-40442260C148}"/>
                </a:ext>
              </a:extLst>
            </p:cNvPr>
            <p:cNvSpPr txBox="1"/>
            <p:nvPr/>
          </p:nvSpPr>
          <p:spPr>
            <a:xfrm>
              <a:off x="1826227" y="5960900"/>
              <a:ext cx="1309499" cy="7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CoQA</a:t>
              </a:r>
              <a:endParaRPr kumimoji="0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0435E2-0FF0-2A26-5048-7BCD899DA4EE}"/>
              </a:ext>
            </a:extLst>
          </p:cNvPr>
          <p:cNvSpPr txBox="1"/>
          <p:nvPr/>
        </p:nvSpPr>
        <p:spPr>
          <a:xfrm>
            <a:off x="399010" y="781396"/>
            <a:ext cx="181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F0B6CF-65D1-2D2B-895C-19D2B453BD53}"/>
              </a:ext>
            </a:extLst>
          </p:cNvPr>
          <p:cNvSpPr txBox="1"/>
          <p:nvPr/>
        </p:nvSpPr>
        <p:spPr>
          <a:xfrm>
            <a:off x="733951" y="1501106"/>
            <a:ext cx="2624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https://openai.com/blog/better-language-models/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65EAB2D-7D95-5403-FFD2-C7921C759243}"/>
              </a:ext>
            </a:extLst>
          </p:cNvPr>
          <p:cNvSpPr txBox="1"/>
          <p:nvPr/>
        </p:nvSpPr>
        <p:spPr>
          <a:xfrm>
            <a:off x="733951" y="2629116"/>
            <a:ext cx="1812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問答上表現如何？</a:t>
            </a:r>
          </a:p>
        </p:txBody>
      </p:sp>
    </p:spTree>
    <p:extLst>
      <p:ext uri="{BB962C8B-B14F-4D97-AF65-F5344CB8AC3E}">
        <p14:creationId xmlns:p14="http://schemas.microsoft.com/office/powerpoint/2010/main" val="162350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參與實戰，打磨技巧</a:t>
            </a:r>
          </a:p>
        </p:txBody>
      </p:sp>
    </p:spTree>
    <p:extLst>
      <p:ext uri="{BB962C8B-B14F-4D97-AF65-F5344CB8AC3E}">
        <p14:creationId xmlns:p14="http://schemas.microsoft.com/office/powerpoint/2010/main" val="333546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CD4BB925-7392-3172-1E6B-41A0C9DB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28" y="240843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683D920-1DE2-37AB-AE2B-8CA2D93C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28" y="1820856"/>
            <a:ext cx="1306800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A1819B-8B00-997D-EDA1-C0411EA7AA2E}"/>
              </a:ext>
            </a:extLst>
          </p:cNvPr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 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之前的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系列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BF6757-1001-B5F7-6C08-0FBBE14FE1A5}"/>
              </a:ext>
            </a:extLst>
          </p:cNvPr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Model size: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CF865A-7636-C443-C4F9-CEDDCC7D305F}"/>
              </a:ext>
            </a:extLst>
          </p:cNvPr>
          <p:cNvSpPr txBox="1"/>
          <p:nvPr/>
        </p:nvSpPr>
        <p:spPr>
          <a:xfrm>
            <a:off x="3625528" y="3206130"/>
            <a:ext cx="1306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1542M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4A5082EA-19B1-F9F3-0B80-75EB715066C4}"/>
              </a:ext>
            </a:extLst>
          </p:cNvPr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05E52F-2B7E-5272-21B0-5B9D36653C1C}"/>
              </a:ext>
            </a:extLst>
          </p:cNvPr>
          <p:cNvSpPr/>
          <p:nvPr/>
        </p:nvSpPr>
        <p:spPr>
          <a:xfrm>
            <a:off x="3039948" y="4064511"/>
            <a:ext cx="2275200" cy="2275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1254B1A-DED7-1D96-535D-1B83CC22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615" y="-4552162"/>
            <a:ext cx="13921200" cy="139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DA5203D-7410-DE25-131C-433F71752FBF}"/>
              </a:ext>
            </a:extLst>
          </p:cNvPr>
          <p:cNvSpPr/>
          <p:nvPr/>
        </p:nvSpPr>
        <p:spPr>
          <a:xfrm>
            <a:off x="6577924" y="1359224"/>
            <a:ext cx="8593200" cy="8593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7ED155-F40F-A492-5E0C-BE76C90A0F3D}"/>
              </a:ext>
            </a:extLst>
          </p:cNvPr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117M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E17A57-AEE9-0CDB-289B-3CC182305B2A}"/>
              </a:ext>
            </a:extLst>
          </p:cNvPr>
          <p:cNvSpPr txBox="1"/>
          <p:nvPr/>
        </p:nvSpPr>
        <p:spPr>
          <a:xfrm>
            <a:off x="5507235" y="3223715"/>
            <a:ext cx="1510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175B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54BE45D-6160-EB78-CE0C-9B1A309FA98A}"/>
              </a:ext>
            </a:extLst>
          </p:cNvPr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Data size: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15299B-4EA5-94DD-6E35-39B23E6EEA00}"/>
              </a:ext>
            </a:extLst>
          </p:cNvPr>
          <p:cNvSpPr txBox="1"/>
          <p:nvPr/>
        </p:nvSpPr>
        <p:spPr>
          <a:xfrm>
            <a:off x="6960743" y="4737101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580GB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B719EBB-89A5-2712-ECF3-AC02F97A0486}"/>
              </a:ext>
            </a:extLst>
          </p:cNvPr>
          <p:cNvSpPr txBox="1"/>
          <p:nvPr/>
        </p:nvSpPr>
        <p:spPr>
          <a:xfrm>
            <a:off x="5873936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(2020)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6C2830B-94D2-AE69-6E37-274B466A1CAD}"/>
              </a:ext>
            </a:extLst>
          </p:cNvPr>
          <p:cNvSpPr txBox="1"/>
          <p:nvPr/>
        </p:nvSpPr>
        <p:spPr>
          <a:xfrm>
            <a:off x="6991513" y="5696234"/>
            <a:ext cx="547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閱讀哈利波特全集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萬遍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1B9500-0E3C-02D5-1734-728208FE99AA}"/>
              </a:ext>
            </a:extLst>
          </p:cNvPr>
          <p:cNvSpPr txBox="1"/>
          <p:nvPr/>
        </p:nvSpPr>
        <p:spPr>
          <a:xfrm>
            <a:off x="2424182" y="2174870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(2019)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B1226F9-2042-AE11-E977-DD330B4FA7CC}"/>
              </a:ext>
            </a:extLst>
          </p:cNvPr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(2018)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B4D065-2631-E236-78CC-CDA7A51E97DB}"/>
              </a:ext>
            </a:extLst>
          </p:cNvPr>
          <p:cNvSpPr txBox="1"/>
          <p:nvPr/>
        </p:nvSpPr>
        <p:spPr>
          <a:xfrm>
            <a:off x="1244683" y="5424992"/>
            <a:ext cx="1119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7000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292929"/>
                </a:solidFill>
                <a:latin typeface="source-serif-pro"/>
                <a:ea typeface="新細明體" panose="02020500000000000000" pitchFamily="18" charset="-120"/>
              </a:rPr>
              <a:t>books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D2142-CA7E-ABAF-0512-4304F038DF5D}"/>
              </a:ext>
            </a:extLst>
          </p:cNvPr>
          <p:cNvSpPr txBox="1"/>
          <p:nvPr/>
        </p:nvSpPr>
        <p:spPr>
          <a:xfrm>
            <a:off x="3605329" y="5524499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40GB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DCCA21-247D-E935-1846-E779EBF6FAA3}"/>
              </a:ext>
            </a:extLst>
          </p:cNvPr>
          <p:cNvSpPr txBox="1"/>
          <p:nvPr/>
        </p:nvSpPr>
        <p:spPr>
          <a:xfrm>
            <a:off x="3365893" y="5882660"/>
            <a:ext cx="158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檔案大小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61233B6-796E-91A6-FB68-D25E1CAF43EC}"/>
              </a:ext>
            </a:extLst>
          </p:cNvPr>
          <p:cNvSpPr txBox="1"/>
          <p:nvPr/>
        </p:nvSpPr>
        <p:spPr>
          <a:xfrm>
            <a:off x="7796125" y="4829434"/>
            <a:ext cx="158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檔案大小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F384911-2F9E-F0AF-9702-68688056ABFC}"/>
              </a:ext>
            </a:extLst>
          </p:cNvPr>
          <p:cNvSpPr txBox="1"/>
          <p:nvPr/>
        </p:nvSpPr>
        <p:spPr>
          <a:xfrm>
            <a:off x="6910285" y="5199824"/>
            <a:ext cx="1868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300B tokens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5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5" grpId="0"/>
      <p:bldP spid="3" grpId="0"/>
      <p:bldP spid="23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DF454B-7629-48E5-B591-1EB2DF26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65" y="436235"/>
            <a:ext cx="8936510" cy="556194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1257746-AEA3-D324-CA4E-C1B67453C272}"/>
              </a:ext>
            </a:extLst>
          </p:cNvPr>
          <p:cNvSpPr txBox="1"/>
          <p:nvPr/>
        </p:nvSpPr>
        <p:spPr>
          <a:xfrm>
            <a:off x="399010" y="781396"/>
            <a:ext cx="181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A5547B-76F3-2D91-2835-3FAF51C3FA64}"/>
              </a:ext>
            </a:extLst>
          </p:cNvPr>
          <p:cNvSpPr txBox="1"/>
          <p:nvPr/>
        </p:nvSpPr>
        <p:spPr>
          <a:xfrm>
            <a:off x="702426" y="607660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https://arxiv.org/abs/2005.14165</a:t>
            </a:r>
          </a:p>
        </p:txBody>
      </p:sp>
    </p:spTree>
    <p:extLst>
      <p:ext uri="{BB962C8B-B14F-4D97-AF65-F5344CB8AC3E}">
        <p14:creationId xmlns:p14="http://schemas.microsoft.com/office/powerpoint/2010/main" val="166729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4388C-3A4A-2DE0-87D7-8BBDB200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再訓練更大的模型也沒用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92D88F-FF41-0073-9C9D-FB47613BB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B9835E-4FCA-5FB3-91CB-830A66A56B6B}"/>
              </a:ext>
            </a:extLst>
          </p:cNvPr>
          <p:cNvSpPr txBox="1"/>
          <p:nvPr/>
        </p:nvSpPr>
        <p:spPr>
          <a:xfrm>
            <a:off x="2195638" y="6176963"/>
            <a:ext cx="1065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https://ai.googleblog.com/2022/11/better-language-models-without-massive.html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833538-3BA8-7112-0829-696C8D94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439" y="1690688"/>
            <a:ext cx="8687513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31EE1E-6440-EA01-F018-B0E214EFD547}"/>
              </a:ext>
            </a:extLst>
          </p:cNvPr>
          <p:cNvSpPr/>
          <p:nvPr/>
        </p:nvSpPr>
        <p:spPr>
          <a:xfrm>
            <a:off x="7734300" y="2286000"/>
            <a:ext cx="3924300" cy="350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48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E973B5-5689-AC30-9856-E55AFFF7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為什麼語言模型不能好好回答問題？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0F852B-EBD9-1C31-61BA-7E5FE42D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因為其實你也沒這樣教他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43486D-A9DB-FA79-C0CD-D19B159E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762" y="371452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12D1E-33D1-6FAA-FBE5-0C840C3FC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762" y="175607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9779B95-1BF3-C4DD-EB5D-5FD7400B6E82}"/>
              </a:ext>
            </a:extLst>
          </p:cNvPr>
          <p:cNvSpPr txBox="1"/>
          <p:nvPr/>
        </p:nvSpPr>
        <p:spPr>
          <a:xfrm>
            <a:off x="8042162" y="5764424"/>
            <a:ext cx="370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人工智慧真神奇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03C83D-EA1B-56A7-7A7F-325ADD92CB45}"/>
              </a:ext>
            </a:extLst>
          </p:cNvPr>
          <p:cNvSpPr txBox="1"/>
          <p:nvPr/>
        </p:nvSpPr>
        <p:spPr>
          <a:xfrm>
            <a:off x="7601895" y="3908625"/>
            <a:ext cx="1684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大量文字資料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650853-E9D5-7244-D80E-859156EC4B4C}"/>
              </a:ext>
            </a:extLst>
          </p:cNvPr>
          <p:cNvSpPr txBox="1"/>
          <p:nvPr/>
        </p:nvSpPr>
        <p:spPr>
          <a:xfrm>
            <a:off x="7601894" y="2154595"/>
            <a:ext cx="168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CEEDFF9-A7C6-FA28-F8F2-CCA6E8CE0295}"/>
              </a:ext>
            </a:extLst>
          </p:cNvPr>
          <p:cNvCxnSpPr>
            <a:cxnSpLocks/>
          </p:cNvCxnSpPr>
          <p:nvPr/>
        </p:nvCxnSpPr>
        <p:spPr>
          <a:xfrm>
            <a:off x="9874157" y="3102916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0F79217-E273-9091-0B99-49482D72C454}"/>
              </a:ext>
            </a:extLst>
          </p:cNvPr>
          <p:cNvCxnSpPr>
            <a:cxnSpLocks/>
          </p:cNvCxnSpPr>
          <p:nvPr/>
        </p:nvCxnSpPr>
        <p:spPr>
          <a:xfrm>
            <a:off x="9885818" y="5050251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60AFB111-928E-871E-353B-8980766D2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8" y="2584832"/>
            <a:ext cx="7530361" cy="36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1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參與實戰，打磨技巧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598BE9D-B603-C68D-8E16-F51C4534DB81}"/>
              </a:ext>
            </a:extLst>
          </p:cNvPr>
          <p:cNvSpPr/>
          <p:nvPr/>
        </p:nvSpPr>
        <p:spPr>
          <a:xfrm>
            <a:off x="4208259" y="103051"/>
            <a:ext cx="3741505" cy="4922745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7FAD74-541B-5A6A-3521-5C6B12FFB431}"/>
              </a:ext>
            </a:extLst>
          </p:cNvPr>
          <p:cNvSpPr txBox="1"/>
          <p:nvPr/>
        </p:nvSpPr>
        <p:spPr>
          <a:xfrm>
            <a:off x="505913" y="5492072"/>
            <a:ext cx="10012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語言模型跟據網路資料學了很多東西，卻不知道使用方法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B9D8BC-8B4D-BAFC-FFF0-3E23219F5B74}"/>
              </a:ext>
            </a:extLst>
          </p:cNvPr>
          <p:cNvSpPr txBox="1"/>
          <p:nvPr/>
        </p:nvSpPr>
        <p:spPr>
          <a:xfrm>
            <a:off x="4673600" y="6031210"/>
            <a:ext cx="684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就好像有上乘內功，卻不知道使用的方法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9BBA984-EDB1-4196-8348-6F8865955296}"/>
              </a:ext>
            </a:extLst>
          </p:cNvPr>
          <p:cNvSpPr/>
          <p:nvPr/>
        </p:nvSpPr>
        <p:spPr>
          <a:xfrm>
            <a:off x="415581" y="103051"/>
            <a:ext cx="3741505" cy="4922745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9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F2F1B-EA55-DE74-99BA-D4DE91FF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背景知識：文字接龍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46E13C-943C-01AB-C22F-2FFFF0654452}"/>
              </a:ext>
            </a:extLst>
          </p:cNvPr>
          <p:cNvSpPr txBox="1"/>
          <p:nvPr/>
        </p:nvSpPr>
        <p:spPr>
          <a:xfrm>
            <a:off x="838200" y="1730197"/>
            <a:ext cx="2234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原本的目標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17B815-EDE9-EF9B-4DAB-21D3EC600854}"/>
              </a:ext>
            </a:extLst>
          </p:cNvPr>
          <p:cNvSpPr txBox="1"/>
          <p:nvPr/>
        </p:nvSpPr>
        <p:spPr>
          <a:xfrm>
            <a:off x="1111558" y="2747402"/>
            <a:ext cx="5101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拆解成一連串文字接龍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18A33AA-7124-B4B6-C904-2AF623F21019}"/>
              </a:ext>
            </a:extLst>
          </p:cNvPr>
          <p:cNvSpPr/>
          <p:nvPr/>
        </p:nvSpPr>
        <p:spPr>
          <a:xfrm>
            <a:off x="7378401" y="1461505"/>
            <a:ext cx="1693981" cy="10976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生成文字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051CA5-1AC3-67BF-3C18-4A4CCFE9293D}"/>
              </a:ext>
            </a:extLst>
          </p:cNvPr>
          <p:cNvSpPr txBox="1"/>
          <p:nvPr/>
        </p:nvSpPr>
        <p:spPr>
          <a:xfrm>
            <a:off x="3345901" y="1747221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71AD2D7-B8A3-E2D6-2754-DD7E064E2DDA}"/>
              </a:ext>
            </a:extLst>
          </p:cNvPr>
          <p:cNvCxnSpPr>
            <a:cxnSpLocks/>
          </p:cNvCxnSpPr>
          <p:nvPr/>
        </p:nvCxnSpPr>
        <p:spPr>
          <a:xfrm>
            <a:off x="6600849" y="199858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230D734-4E07-B37F-5C77-CC9D6D33E99B}"/>
              </a:ext>
            </a:extLst>
          </p:cNvPr>
          <p:cNvCxnSpPr>
            <a:cxnSpLocks/>
          </p:cNvCxnSpPr>
          <p:nvPr/>
        </p:nvCxnSpPr>
        <p:spPr>
          <a:xfrm>
            <a:off x="9128365" y="199858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B350E9-34D1-68C1-C3FF-6BC96F6404ED}"/>
              </a:ext>
            </a:extLst>
          </p:cNvPr>
          <p:cNvSpPr txBox="1"/>
          <p:nvPr/>
        </p:nvSpPr>
        <p:spPr>
          <a:xfrm>
            <a:off x="9840962" y="1794745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8710EC6-4AD9-4EFE-3401-527D64A6AD33}"/>
              </a:ext>
            </a:extLst>
          </p:cNvPr>
          <p:cNvSpPr/>
          <p:nvPr/>
        </p:nvSpPr>
        <p:spPr>
          <a:xfrm>
            <a:off x="7378401" y="3414831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851A7F9-C45F-F1C9-AFE4-2A9779A924D9}"/>
              </a:ext>
            </a:extLst>
          </p:cNvPr>
          <p:cNvSpPr txBox="1"/>
          <p:nvPr/>
        </p:nvSpPr>
        <p:spPr>
          <a:xfrm>
            <a:off x="3345901" y="3547426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A78B1D3-3AEF-3C98-65F6-AC880EBE42D1}"/>
              </a:ext>
            </a:extLst>
          </p:cNvPr>
          <p:cNvCxnSpPr>
            <a:cxnSpLocks/>
          </p:cNvCxnSpPr>
          <p:nvPr/>
        </p:nvCxnSpPr>
        <p:spPr>
          <a:xfrm>
            <a:off x="6600849" y="3798786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11C5832-F25B-D520-E967-BB715E893C90}"/>
              </a:ext>
            </a:extLst>
          </p:cNvPr>
          <p:cNvCxnSpPr>
            <a:cxnSpLocks/>
          </p:cNvCxnSpPr>
          <p:nvPr/>
        </p:nvCxnSpPr>
        <p:spPr>
          <a:xfrm>
            <a:off x="9128365" y="3798786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719D297-D9B8-4944-3CD3-E057105CF563}"/>
              </a:ext>
            </a:extLst>
          </p:cNvPr>
          <p:cNvSpPr txBox="1"/>
          <p:nvPr/>
        </p:nvSpPr>
        <p:spPr>
          <a:xfrm>
            <a:off x="9840962" y="3567953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62FE199-7D95-414F-0443-A57FAD0A995E}"/>
              </a:ext>
            </a:extLst>
          </p:cNvPr>
          <p:cNvSpPr/>
          <p:nvPr/>
        </p:nvSpPr>
        <p:spPr>
          <a:xfrm>
            <a:off x="7378401" y="4405795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F3E0BAC-1912-E6A5-CE20-2BC172C788C4}"/>
              </a:ext>
            </a:extLst>
          </p:cNvPr>
          <p:cNvSpPr txBox="1"/>
          <p:nvPr/>
        </p:nvSpPr>
        <p:spPr>
          <a:xfrm>
            <a:off x="2953737" y="4543040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7820DA2-DCC1-E3D7-7903-8D2F1733AF39}"/>
              </a:ext>
            </a:extLst>
          </p:cNvPr>
          <p:cNvCxnSpPr>
            <a:cxnSpLocks/>
          </p:cNvCxnSpPr>
          <p:nvPr/>
        </p:nvCxnSpPr>
        <p:spPr>
          <a:xfrm>
            <a:off x="6600849" y="478975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770D55-436E-16E7-768C-557DB2449454}"/>
              </a:ext>
            </a:extLst>
          </p:cNvPr>
          <p:cNvCxnSpPr>
            <a:cxnSpLocks/>
          </p:cNvCxnSpPr>
          <p:nvPr/>
        </p:nvCxnSpPr>
        <p:spPr>
          <a:xfrm>
            <a:off x="9128365" y="478975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6A7C12-0575-6BDF-182E-2913084E63F9}"/>
              </a:ext>
            </a:extLst>
          </p:cNvPr>
          <p:cNvSpPr txBox="1"/>
          <p:nvPr/>
        </p:nvSpPr>
        <p:spPr>
          <a:xfrm>
            <a:off x="9840962" y="4558917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山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D4337C5-BED0-ED6F-1435-E208AAD39407}"/>
              </a:ext>
            </a:extLst>
          </p:cNvPr>
          <p:cNvSpPr txBox="1"/>
          <p:nvPr/>
        </p:nvSpPr>
        <p:spPr>
          <a:xfrm>
            <a:off x="6024523" y="4543040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8DE66949-DAD7-424C-E307-4BFD45911A92}"/>
              </a:ext>
            </a:extLst>
          </p:cNvPr>
          <p:cNvSpPr/>
          <p:nvPr/>
        </p:nvSpPr>
        <p:spPr>
          <a:xfrm>
            <a:off x="7378401" y="5396760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720A553-690E-B5FA-2295-DCCDFB41BC77}"/>
              </a:ext>
            </a:extLst>
          </p:cNvPr>
          <p:cNvSpPr txBox="1"/>
          <p:nvPr/>
        </p:nvSpPr>
        <p:spPr>
          <a:xfrm>
            <a:off x="2656331" y="5534003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F21EF67-4439-9A1E-59FD-1CFF61F8E052}"/>
              </a:ext>
            </a:extLst>
          </p:cNvPr>
          <p:cNvCxnSpPr>
            <a:cxnSpLocks/>
          </p:cNvCxnSpPr>
          <p:nvPr/>
        </p:nvCxnSpPr>
        <p:spPr>
          <a:xfrm>
            <a:off x="6600849" y="578071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9DD6993-82F4-0667-6915-6F438B206AA7}"/>
              </a:ext>
            </a:extLst>
          </p:cNvPr>
          <p:cNvCxnSpPr>
            <a:cxnSpLocks/>
          </p:cNvCxnSpPr>
          <p:nvPr/>
        </p:nvCxnSpPr>
        <p:spPr>
          <a:xfrm>
            <a:off x="9128365" y="578071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894584-0EF6-432A-45C3-EFA15F571CE2}"/>
              </a:ext>
            </a:extLst>
          </p:cNvPr>
          <p:cNvSpPr txBox="1"/>
          <p:nvPr/>
        </p:nvSpPr>
        <p:spPr>
          <a:xfrm>
            <a:off x="9840962" y="5531221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E85A096-3C3A-379F-E2A9-11559CE97DF2}"/>
              </a:ext>
            </a:extLst>
          </p:cNvPr>
          <p:cNvSpPr txBox="1"/>
          <p:nvPr/>
        </p:nvSpPr>
        <p:spPr>
          <a:xfrm>
            <a:off x="5727117" y="5534003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C864CB2-3AAA-56B9-4047-6C85F2590482}"/>
              </a:ext>
            </a:extLst>
          </p:cNvPr>
          <p:cNvSpPr txBox="1"/>
          <p:nvPr/>
        </p:nvSpPr>
        <p:spPr>
          <a:xfrm>
            <a:off x="9636609" y="3113826"/>
            <a:ext cx="220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token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30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83ECE-9C1C-9EDB-9D10-B853D5AED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08CB06EB-6B48-4AF2-154F-0BCB47C7768E}"/>
              </a:ext>
            </a:extLst>
          </p:cNvPr>
          <p:cNvSpPr txBox="1"/>
          <p:nvPr/>
        </p:nvSpPr>
        <p:spPr>
          <a:xfrm>
            <a:off x="471733" y="263526"/>
            <a:ext cx="960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背景知識：</a:t>
            </a:r>
            <a:r>
              <a:rPr lang="zh-TW" altLang="en-US" sz="3200" b="1" u="sng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機器怎麼學會做</a:t>
            </a:r>
            <a:r>
              <a:rPr kumimoji="0" lang="zh-TW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文字接龍？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4B0F333-A4D3-F248-6094-74735B91C03E}"/>
              </a:ext>
            </a:extLst>
          </p:cNvPr>
          <p:cNvSpPr txBox="1"/>
          <p:nvPr/>
        </p:nvSpPr>
        <p:spPr>
          <a:xfrm>
            <a:off x="1312798" y="6098568"/>
            <a:ext cx="658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機器學習可以把數十億個參數找出來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4AEB4B02-8DA3-83F6-D808-9883EC0A3415}"/>
                  </a:ext>
                </a:extLst>
              </p:cNvPr>
              <p:cNvSpPr txBox="1"/>
              <p:nvPr/>
            </p:nvSpPr>
            <p:spPr>
              <a:xfrm>
                <a:off x="6407680" y="6130510"/>
                <a:ext cx="38309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0.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5,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=2.7,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=−0.5,…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4AEB4B02-8DA3-83F6-D808-9883EC0A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680" y="6130510"/>
                <a:ext cx="3830985" cy="369332"/>
              </a:xfrm>
              <a:prstGeom prst="rect">
                <a:avLst/>
              </a:prstGeom>
              <a:blipFill>
                <a:blip r:embed="rId2"/>
                <a:stretch>
                  <a:fillRect t="-25000" b="-5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7B29069-E65F-8E36-ED94-7A30572006DA}"/>
              </a:ext>
            </a:extLst>
          </p:cNvPr>
          <p:cNvSpPr/>
          <p:nvPr/>
        </p:nvSpPr>
        <p:spPr>
          <a:xfrm>
            <a:off x="2762747" y="1125536"/>
            <a:ext cx="1693981" cy="10456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877053A-C80A-9007-4C6B-7F335398982D}"/>
              </a:ext>
            </a:extLst>
          </p:cNvPr>
          <p:cNvSpPr txBox="1"/>
          <p:nvPr/>
        </p:nvSpPr>
        <p:spPr>
          <a:xfrm>
            <a:off x="359372" y="1385575"/>
            <a:ext cx="173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未完成句子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E80405A-0FF5-08B1-1A0C-F9829D4903DB}"/>
              </a:ext>
            </a:extLst>
          </p:cNvPr>
          <p:cNvCxnSpPr>
            <a:cxnSpLocks/>
          </p:cNvCxnSpPr>
          <p:nvPr/>
        </p:nvCxnSpPr>
        <p:spPr>
          <a:xfrm>
            <a:off x="2029630" y="1594597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3BD7844-BB9A-939E-A119-725BA5E288DA}"/>
              </a:ext>
            </a:extLst>
          </p:cNvPr>
          <p:cNvCxnSpPr>
            <a:cxnSpLocks/>
          </p:cNvCxnSpPr>
          <p:nvPr/>
        </p:nvCxnSpPr>
        <p:spPr>
          <a:xfrm>
            <a:off x="4483303" y="1610263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9C64D84-3287-BDCC-5723-F825C81E8C59}"/>
              </a:ext>
            </a:extLst>
          </p:cNvPr>
          <p:cNvSpPr txBox="1"/>
          <p:nvPr/>
        </p:nvSpPr>
        <p:spPr>
          <a:xfrm>
            <a:off x="5154202" y="1414584"/>
            <a:ext cx="220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下一個</a:t>
            </a: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token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243EBA3E-C5C2-A54D-5F00-DF55A00A204F}"/>
                  </a:ext>
                </a:extLst>
              </p:cNvPr>
              <p:cNvSpPr txBox="1"/>
              <p:nvPr/>
            </p:nvSpPr>
            <p:spPr>
              <a:xfrm>
                <a:off x="6287936" y="2356911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243EBA3E-C5C2-A54D-5F00-DF55A00A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936" y="2356911"/>
                <a:ext cx="3743012" cy="430887"/>
              </a:xfrm>
              <a:prstGeom prst="rect">
                <a:avLst/>
              </a:prstGeom>
              <a:blipFill>
                <a:blip r:embed="rId3"/>
                <a:stretch>
                  <a:fillRect t="-24286" r="-4072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465762DF-100A-D467-7560-B943B1858734}"/>
              </a:ext>
            </a:extLst>
          </p:cNvPr>
          <p:cNvSpPr txBox="1"/>
          <p:nvPr/>
        </p:nvSpPr>
        <p:spPr>
          <a:xfrm>
            <a:off x="7534502" y="1552618"/>
            <a:ext cx="421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有數十億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個未知參數的函式</a:t>
            </a:r>
          </a:p>
        </p:txBody>
      </p:sp>
      <p:sp>
        <p:nvSpPr>
          <p:cNvPr id="42" name="左大括弧 41">
            <a:extLst>
              <a:ext uri="{FF2B5EF4-FFF2-40B4-BE49-F238E27FC236}">
                <a16:creationId xmlns:a16="http://schemas.microsoft.com/office/drawing/2014/main" id="{C57BC38B-5C96-349E-4A7D-E08C9C0BDAD1}"/>
              </a:ext>
            </a:extLst>
          </p:cNvPr>
          <p:cNvSpPr/>
          <p:nvPr/>
        </p:nvSpPr>
        <p:spPr>
          <a:xfrm rot="5400000">
            <a:off x="8134152" y="578985"/>
            <a:ext cx="352681" cy="3289021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74C38776-78C8-1E81-FBBB-1D4CD0F031FD}"/>
                  </a:ext>
                </a:extLst>
              </p:cNvPr>
              <p:cNvSpPr txBox="1"/>
              <p:nvPr/>
            </p:nvSpPr>
            <p:spPr>
              <a:xfrm>
                <a:off x="7920374" y="2837132"/>
                <a:ext cx="38309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0.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5,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=2.7,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=−0.5,…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74C38776-78C8-1E81-FBBB-1D4CD0F0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374" y="2837132"/>
                <a:ext cx="3830985" cy="369332"/>
              </a:xfrm>
              <a:prstGeom prst="rect">
                <a:avLst/>
              </a:prstGeom>
              <a:blipFill>
                <a:blip r:embed="rId4"/>
                <a:stretch>
                  <a:fillRect t="-22951" b="-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群組 57">
            <a:extLst>
              <a:ext uri="{FF2B5EF4-FFF2-40B4-BE49-F238E27FC236}">
                <a16:creationId xmlns:a16="http://schemas.microsoft.com/office/drawing/2014/main" id="{D598D7C2-C062-86D6-8CAB-59BC3419DD6E}"/>
              </a:ext>
            </a:extLst>
          </p:cNvPr>
          <p:cNvGrpSpPr/>
          <p:nvPr/>
        </p:nvGrpSpPr>
        <p:grpSpPr>
          <a:xfrm>
            <a:off x="3609737" y="3408751"/>
            <a:ext cx="8891987" cy="2227752"/>
            <a:chOff x="2029630" y="3440329"/>
            <a:chExt cx="8891987" cy="2227752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2BE0F37-701B-C58C-D8AA-12184B3B3045}"/>
                </a:ext>
              </a:extLst>
            </p:cNvPr>
            <p:cNvSpPr txBox="1"/>
            <p:nvPr/>
          </p:nvSpPr>
          <p:spPr>
            <a:xfrm>
              <a:off x="2029630" y="4264752"/>
              <a:ext cx="1631853" cy="5232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訓練資料</a:t>
              </a: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69A0B52-071A-C4F7-2D7F-11BE119FF82B}"/>
                </a:ext>
              </a:extLst>
            </p:cNvPr>
            <p:cNvSpPr/>
            <p:nvPr/>
          </p:nvSpPr>
          <p:spPr>
            <a:xfrm>
              <a:off x="3820038" y="3440329"/>
              <a:ext cx="5759391" cy="2202404"/>
            </a:xfrm>
            <a:prstGeom prst="roundRect">
              <a:avLst>
                <a:gd name="adj" fmla="val 9151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2550185D-52A6-93E5-6EEE-07246F11B315}"/>
                </a:ext>
              </a:extLst>
            </p:cNvPr>
            <p:cNvSpPr txBox="1"/>
            <p:nvPr/>
          </p:nvSpPr>
          <p:spPr>
            <a:xfrm>
              <a:off x="3993633" y="3557073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BFB98C23-87D5-E5C0-EC80-2D57D1340255}"/>
                </a:ext>
              </a:extLst>
            </p:cNvPr>
            <p:cNvSpPr txBox="1"/>
            <p:nvPr/>
          </p:nvSpPr>
          <p:spPr>
            <a:xfrm>
              <a:off x="7869888" y="3557073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DEFF3BF-3157-EE64-45E3-FEC2A966E19A}"/>
                </a:ext>
              </a:extLst>
            </p:cNvPr>
            <p:cNvSpPr txBox="1"/>
            <p:nvPr/>
          </p:nvSpPr>
          <p:spPr>
            <a:xfrm>
              <a:off x="3979177" y="4056772"/>
              <a:ext cx="3715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輸入：不要忘了今天來開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61169EF3-160C-AB24-7D43-CA9953A5EE7F}"/>
                </a:ext>
              </a:extLst>
            </p:cNvPr>
            <p:cNvSpPr txBox="1"/>
            <p:nvPr/>
          </p:nvSpPr>
          <p:spPr>
            <a:xfrm>
              <a:off x="7869888" y="4026831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輸出：會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8E764B09-433C-0F6A-FD5D-339805D9585E}"/>
                </a:ext>
              </a:extLst>
            </p:cNvPr>
            <p:cNvSpPr txBox="1"/>
            <p:nvPr/>
          </p:nvSpPr>
          <p:spPr>
            <a:xfrm>
              <a:off x="3979177" y="4556471"/>
              <a:ext cx="3715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輸入：床前明月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48C06903-640C-9472-46A8-268F7CE016BB}"/>
                </a:ext>
              </a:extLst>
            </p:cNvPr>
            <p:cNvSpPr txBox="1"/>
            <p:nvPr/>
          </p:nvSpPr>
          <p:spPr>
            <a:xfrm>
              <a:off x="7869888" y="4515622"/>
              <a:ext cx="17095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輸出：光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904CFDAC-EE6D-717B-ABD1-549B90279E63}"/>
                </a:ext>
              </a:extLst>
            </p:cNvPr>
            <p:cNvSpPr txBox="1"/>
            <p:nvPr/>
          </p:nvSpPr>
          <p:spPr>
            <a:xfrm rot="5400000">
              <a:off x="4617414" y="5131293"/>
              <a:ext cx="611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B63E882-59F4-D761-CFFA-B79CF7434BF2}"/>
                </a:ext>
              </a:extLst>
            </p:cNvPr>
            <p:cNvSpPr txBox="1"/>
            <p:nvPr/>
          </p:nvSpPr>
          <p:spPr>
            <a:xfrm rot="5400000">
              <a:off x="8515704" y="5105944"/>
              <a:ext cx="611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2D165F82-CD70-538C-E62E-73B88A7DD2C0}"/>
              </a:ext>
            </a:extLst>
          </p:cNvPr>
          <p:cNvGrpSpPr/>
          <p:nvPr/>
        </p:nvGrpSpPr>
        <p:grpSpPr>
          <a:xfrm>
            <a:off x="1339711" y="2353357"/>
            <a:ext cx="4869175" cy="487989"/>
            <a:chOff x="1177390" y="2506856"/>
            <a:chExt cx="4869175" cy="4879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2B4F5F2-A56C-7A5E-9FF1-AA949DF463C6}"/>
                    </a:ext>
                  </a:extLst>
                </p:cNvPr>
                <p:cNvSpPr txBox="1"/>
                <p:nvPr/>
              </p:nvSpPr>
              <p:spPr>
                <a:xfrm>
                  <a:off x="3127946" y="2506856"/>
                  <a:ext cx="291861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2B4F5F2-A56C-7A5E-9FF1-AA949DF46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7946" y="2506856"/>
                  <a:ext cx="2918619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181EF115-BFA8-E5A9-7638-F10C84452BBC}"/>
                </a:ext>
              </a:extLst>
            </p:cNvPr>
            <p:cNvSpPr txBox="1"/>
            <p:nvPr/>
          </p:nvSpPr>
          <p:spPr>
            <a:xfrm>
              <a:off x="4064377" y="2508277"/>
              <a:ext cx="1737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未完成句子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84AF435-A7F5-C685-FE23-9402A0F776E9}"/>
                </a:ext>
              </a:extLst>
            </p:cNvPr>
            <p:cNvSpPr txBox="1"/>
            <p:nvPr/>
          </p:nvSpPr>
          <p:spPr>
            <a:xfrm>
              <a:off x="1177390" y="2533180"/>
              <a:ext cx="2204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下一個</a:t>
              </a:r>
              <a:r>
                <a:rPr kumimoji="0" lang="zh-TW" altLang="en-US" sz="2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2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token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B7BF00-D537-D860-EF30-88891D50E1E8}"/>
              </a:ext>
            </a:extLst>
          </p:cNvPr>
          <p:cNvSpPr txBox="1"/>
          <p:nvPr/>
        </p:nvSpPr>
        <p:spPr>
          <a:xfrm>
            <a:off x="628082" y="5548073"/>
            <a:ext cx="501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training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learning)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79A8FB0-3140-FB0D-4304-8DC25CAF60C3}"/>
              </a:ext>
            </a:extLst>
          </p:cNvPr>
          <p:cNvSpPr txBox="1"/>
          <p:nvPr/>
        </p:nvSpPr>
        <p:spPr>
          <a:xfrm>
            <a:off x="628082" y="2870990"/>
            <a:ext cx="451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testing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推論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inference)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807120E-1226-11A1-6DDD-6C205031446C}"/>
              </a:ext>
            </a:extLst>
          </p:cNvPr>
          <p:cNvSpPr txBox="1"/>
          <p:nvPr/>
        </p:nvSpPr>
        <p:spPr>
          <a:xfrm>
            <a:off x="7738333" y="960096"/>
            <a:ext cx="421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模型：</a:t>
            </a:r>
            <a:r>
              <a:rPr lang="en-US" altLang="zh-TW" sz="2400" b="1" noProof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426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40" grpId="0"/>
      <p:bldP spid="41" grpId="0"/>
      <p:bldP spid="42" grpId="0" animBg="1"/>
      <p:bldP spid="46" grpId="0"/>
      <p:bldP spid="2" grpId="0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F239686-F560-7310-6D79-CF35825A17DF}"/>
              </a:ext>
            </a:extLst>
          </p:cNvPr>
          <p:cNvSpPr txBox="1"/>
          <p:nvPr/>
        </p:nvSpPr>
        <p:spPr>
          <a:xfrm>
            <a:off x="1417335" y="5826167"/>
            <a:ext cx="965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所有的階段都是在學文字接龍，只是訓練資料不同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參與實戰，打磨技巧</a:t>
            </a:r>
          </a:p>
        </p:txBody>
      </p:sp>
    </p:spTree>
    <p:extLst>
      <p:ext uri="{BB962C8B-B14F-4D97-AF65-F5344CB8AC3E}">
        <p14:creationId xmlns:p14="http://schemas.microsoft.com/office/powerpoint/2010/main" val="268259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899A9-0CC9-AA97-7ECE-CC624EB6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找參數的挑戰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A1F522-AD3D-A617-DD8D-28CB8FBBC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960"/>
            <a:ext cx="10515600" cy="4351338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81F1568-3847-2485-398C-54AB8596B319}"/>
                  </a:ext>
                </a:extLst>
              </p:cNvPr>
              <p:cNvSpPr txBox="1"/>
              <p:nvPr/>
            </p:nvSpPr>
            <p:spPr>
              <a:xfrm>
                <a:off x="6132412" y="5903980"/>
                <a:ext cx="4470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=0.4,…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81F1568-3847-2485-398C-54AB8596B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12" y="5903980"/>
                <a:ext cx="4470134" cy="430887"/>
              </a:xfrm>
              <a:prstGeom prst="rect">
                <a:avLst/>
              </a:prstGeom>
              <a:blipFill>
                <a:blip r:embed="rId3"/>
                <a:stretch>
                  <a:fillRect t="-24286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6CCA3003-38C3-2E18-D06C-92729A91E331}"/>
              </a:ext>
            </a:extLst>
          </p:cNvPr>
          <p:cNvSpPr txBox="1"/>
          <p:nvPr/>
        </p:nvSpPr>
        <p:spPr>
          <a:xfrm>
            <a:off x="9178186" y="3435131"/>
            <a:ext cx="40196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(Optimization)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628EBA9-E05F-7C52-D98A-D9B303909447}"/>
              </a:ext>
            </a:extLst>
          </p:cNvPr>
          <p:cNvSpPr txBox="1"/>
          <p:nvPr/>
        </p:nvSpPr>
        <p:spPr>
          <a:xfrm>
            <a:off x="7697409" y="5375659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81D72D-5BF9-61B2-ABE4-8EED6BD2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2" y="3253472"/>
            <a:ext cx="2056503" cy="205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1DC67C25-96FC-96CD-74A5-37CCDDD06D36}"/>
              </a:ext>
            </a:extLst>
          </p:cNvPr>
          <p:cNvSpPr txBox="1"/>
          <p:nvPr/>
        </p:nvSpPr>
        <p:spPr>
          <a:xfrm>
            <a:off x="2682254" y="3379941"/>
            <a:ext cx="3149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超參數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(hyperparameter)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4B29D09-B334-5E64-457D-EABC2138E832}"/>
              </a:ext>
            </a:extLst>
          </p:cNvPr>
          <p:cNvSpPr txBox="1"/>
          <p:nvPr/>
        </p:nvSpPr>
        <p:spPr>
          <a:xfrm>
            <a:off x="641646" y="4583473"/>
            <a:ext cx="6779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訓練可能會失敗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找到的參數沒有符合訓練資料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BE64C98-6746-2923-1791-BA29AF5CF3EE}"/>
              </a:ext>
            </a:extLst>
          </p:cNvPr>
          <p:cNvCxnSpPr>
            <a:cxnSpLocks/>
          </p:cNvCxnSpPr>
          <p:nvPr/>
        </p:nvCxnSpPr>
        <p:spPr>
          <a:xfrm>
            <a:off x="5927056" y="3859309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286163D-63A8-88EC-17D8-E53627C93645}"/>
              </a:ext>
            </a:extLst>
          </p:cNvPr>
          <p:cNvSpPr txBox="1"/>
          <p:nvPr/>
        </p:nvSpPr>
        <p:spPr>
          <a:xfrm>
            <a:off x="6199672" y="3381638"/>
            <a:ext cx="1106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310649D-CC27-2F1A-E7CD-B2C10E1425A4}"/>
              </a:ext>
            </a:extLst>
          </p:cNvPr>
          <p:cNvSpPr txBox="1"/>
          <p:nvPr/>
        </p:nvSpPr>
        <p:spPr>
          <a:xfrm>
            <a:off x="9230988" y="4392934"/>
            <a:ext cx="1286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算力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393C173-C268-2FF1-B00D-66F0A2E6EFF0}"/>
              </a:ext>
            </a:extLst>
          </p:cNvPr>
          <p:cNvGrpSpPr/>
          <p:nvPr/>
        </p:nvGrpSpPr>
        <p:grpSpPr>
          <a:xfrm>
            <a:off x="5401855" y="904461"/>
            <a:ext cx="7101579" cy="2227752"/>
            <a:chOff x="3820038" y="3440329"/>
            <a:chExt cx="7101579" cy="2227752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72772C9-202E-95ED-1995-60346B044D36}"/>
                </a:ext>
              </a:extLst>
            </p:cNvPr>
            <p:cNvSpPr/>
            <p:nvPr/>
          </p:nvSpPr>
          <p:spPr>
            <a:xfrm>
              <a:off x="3820038" y="3440329"/>
              <a:ext cx="5759391" cy="2202404"/>
            </a:xfrm>
            <a:prstGeom prst="roundRect">
              <a:avLst>
                <a:gd name="adj" fmla="val 9151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59DFCB49-5339-B227-696C-91C9612379AB}"/>
                </a:ext>
              </a:extLst>
            </p:cNvPr>
            <p:cNvSpPr txBox="1"/>
            <p:nvPr/>
          </p:nvSpPr>
          <p:spPr>
            <a:xfrm>
              <a:off x="3993633" y="3557073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CD2F4454-3935-535D-03A6-4314AAC5A14D}"/>
                </a:ext>
              </a:extLst>
            </p:cNvPr>
            <p:cNvSpPr txBox="1"/>
            <p:nvPr/>
          </p:nvSpPr>
          <p:spPr>
            <a:xfrm>
              <a:off x="7869888" y="3557073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B4AE942-8843-7063-0A32-E38466CCF88F}"/>
                </a:ext>
              </a:extLst>
            </p:cNvPr>
            <p:cNvSpPr txBox="1"/>
            <p:nvPr/>
          </p:nvSpPr>
          <p:spPr>
            <a:xfrm>
              <a:off x="3979177" y="4056772"/>
              <a:ext cx="3715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輸入：不要忘了今天來開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BAFB6011-4A89-6DF5-28B1-B3015AAC46CD}"/>
                </a:ext>
              </a:extLst>
            </p:cNvPr>
            <p:cNvSpPr txBox="1"/>
            <p:nvPr/>
          </p:nvSpPr>
          <p:spPr>
            <a:xfrm>
              <a:off x="7869888" y="4026831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輸出：會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0CB251B-4D38-4AB8-E240-CE4301EDF6A3}"/>
                </a:ext>
              </a:extLst>
            </p:cNvPr>
            <p:cNvSpPr txBox="1"/>
            <p:nvPr/>
          </p:nvSpPr>
          <p:spPr>
            <a:xfrm>
              <a:off x="3979177" y="4556471"/>
              <a:ext cx="3715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輸入：床前明月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CD8344C-37AC-D4C0-F985-6D992D32E43D}"/>
                </a:ext>
              </a:extLst>
            </p:cNvPr>
            <p:cNvSpPr txBox="1"/>
            <p:nvPr/>
          </p:nvSpPr>
          <p:spPr>
            <a:xfrm>
              <a:off x="7869888" y="4515622"/>
              <a:ext cx="17095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輸出：光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9146E2A9-5628-2479-03D4-361AC6081485}"/>
                </a:ext>
              </a:extLst>
            </p:cNvPr>
            <p:cNvSpPr txBox="1"/>
            <p:nvPr/>
          </p:nvSpPr>
          <p:spPr>
            <a:xfrm rot="5400000">
              <a:off x="4617414" y="5131293"/>
              <a:ext cx="611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8D49337-FF2D-37B2-8E6B-5CB32C807B1F}"/>
                </a:ext>
              </a:extLst>
            </p:cNvPr>
            <p:cNvSpPr txBox="1"/>
            <p:nvPr/>
          </p:nvSpPr>
          <p:spPr>
            <a:xfrm rot="5400000">
              <a:off x="8515704" y="5105944"/>
              <a:ext cx="611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12EAB1B-3A35-1344-3660-C3F188F5C73D}"/>
                </a:ext>
              </a:extLst>
            </p:cNvPr>
            <p:cNvSpPr txBox="1"/>
            <p:nvPr/>
          </p:nvSpPr>
          <p:spPr>
            <a:xfrm>
              <a:off x="7757087" y="5008616"/>
              <a:ext cx="1631853" cy="5232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訓練資料</a:t>
              </a:r>
            </a:p>
          </p:txBody>
        </p: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EC6675-8D39-09AD-9134-09F268F3F367}"/>
              </a:ext>
            </a:extLst>
          </p:cNvPr>
          <p:cNvSpPr txBox="1"/>
          <p:nvPr/>
        </p:nvSpPr>
        <p:spPr>
          <a:xfrm>
            <a:off x="624713" y="5089078"/>
            <a:ext cx="6595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怎麼辦？換一組超參數再上一次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ACC2177-405C-828F-49AD-D64CCFAE3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947" y="263380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7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8" grpId="0"/>
      <p:bldP spid="2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899A9-0CC9-AA97-7ECE-CC624EB6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找參數的挑戰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81F1568-3847-2485-398C-54AB8596B319}"/>
                  </a:ext>
                </a:extLst>
              </p:cNvPr>
              <p:cNvSpPr txBox="1"/>
              <p:nvPr/>
            </p:nvSpPr>
            <p:spPr>
              <a:xfrm>
                <a:off x="2189846" y="5394253"/>
                <a:ext cx="3147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81F1568-3847-2485-398C-54AB8596B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846" y="5394253"/>
                <a:ext cx="3147785" cy="430887"/>
              </a:xfrm>
              <a:prstGeom prst="rect">
                <a:avLst/>
              </a:prstGeom>
              <a:blipFill>
                <a:blip r:embed="rId3"/>
                <a:stretch>
                  <a:fillRect t="-23944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E628EBA9-E05F-7C52-D98A-D9B303909447}"/>
              </a:ext>
            </a:extLst>
          </p:cNvPr>
          <p:cNvSpPr txBox="1"/>
          <p:nvPr/>
        </p:nvSpPr>
        <p:spPr>
          <a:xfrm>
            <a:off x="1095050" y="5373258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81D72D-5BF9-61B2-ABE4-8EED6BD2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61" y="3714713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3BD0AC8-78DB-FD16-4E69-AF5ED99A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05" y="1611266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17C6B83-42B7-D1BE-86B9-CF18225895BA}"/>
              </a:ext>
            </a:extLst>
          </p:cNvPr>
          <p:cNvSpPr txBox="1"/>
          <p:nvPr/>
        </p:nvSpPr>
        <p:spPr>
          <a:xfrm>
            <a:off x="1453786" y="1943231"/>
            <a:ext cx="977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DF52070-FFC3-710D-18AF-5A4D3ECFAD9F}"/>
              </a:ext>
            </a:extLst>
          </p:cNvPr>
          <p:cNvCxnSpPr>
            <a:cxnSpLocks/>
          </p:cNvCxnSpPr>
          <p:nvPr/>
        </p:nvCxnSpPr>
        <p:spPr>
          <a:xfrm>
            <a:off x="3499929" y="3157307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CCA3003-38C3-2E18-D06C-92729A91E331}"/>
              </a:ext>
            </a:extLst>
          </p:cNvPr>
          <p:cNvSpPr txBox="1"/>
          <p:nvPr/>
        </p:nvSpPr>
        <p:spPr>
          <a:xfrm>
            <a:off x="1652366" y="4380938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05A4D14-E692-6005-16D4-21A321964D67}"/>
                  </a:ext>
                </a:extLst>
              </p:cNvPr>
              <p:cNvSpPr txBox="1"/>
              <p:nvPr/>
            </p:nvSpPr>
            <p:spPr>
              <a:xfrm>
                <a:off x="6768147" y="3677217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05A4D14-E692-6005-16D4-21A32196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147" y="3677217"/>
                <a:ext cx="291861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形 33" descr="影像 以實心填滿">
            <a:extLst>
              <a:ext uri="{FF2B5EF4-FFF2-40B4-BE49-F238E27FC236}">
                <a16:creationId xmlns:a16="http://schemas.microsoft.com/office/drawing/2014/main" id="{3ECD988B-6A00-633C-9682-E1E534BD80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4506" y="3182464"/>
            <a:ext cx="1512725" cy="151272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0CEF029B-3EF9-F0CB-ACC3-1812863C9841}"/>
              </a:ext>
            </a:extLst>
          </p:cNvPr>
          <p:cNvSpPr txBox="1"/>
          <p:nvPr/>
        </p:nvSpPr>
        <p:spPr>
          <a:xfrm>
            <a:off x="5348308" y="3663012"/>
            <a:ext cx="161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貓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or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977807C-5DD6-F4F2-6984-638B869A02ED}"/>
                  </a:ext>
                </a:extLst>
              </p:cNvPr>
              <p:cNvSpPr txBox="1"/>
              <p:nvPr/>
            </p:nvSpPr>
            <p:spPr>
              <a:xfrm>
                <a:off x="6870342" y="4464228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977807C-5DD6-F4F2-6984-638B869A0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342" y="4464228"/>
                <a:ext cx="3743012" cy="430887"/>
              </a:xfrm>
              <a:prstGeom prst="rect">
                <a:avLst/>
              </a:prstGeom>
              <a:blipFill>
                <a:blip r:embed="rId9"/>
                <a:stretch>
                  <a:fillRect t="-23944" r="-4072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271B27B4-0AAC-2BF2-C358-3246C6DC418F}"/>
              </a:ext>
            </a:extLst>
          </p:cNvPr>
          <p:cNvGrpSpPr/>
          <p:nvPr/>
        </p:nvGrpSpPr>
        <p:grpSpPr>
          <a:xfrm>
            <a:off x="4889965" y="1516952"/>
            <a:ext cx="5624513" cy="1659339"/>
            <a:chOff x="5152877" y="1373979"/>
            <a:chExt cx="5624513" cy="165933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17FD8E6-14CB-51DA-4047-9A9FC5025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2877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3DA4F602-0938-6945-F70F-10E8B8F06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1315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C627FFD5-BFF0-5857-0345-5FCC4E0B5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9752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494F6BF3-8F14-D5FE-D449-4902406B3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190" y="1373979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8FBC1390-FE5F-27F8-C2F8-A5867AC452EA}"/>
                </a:ext>
              </a:extLst>
            </p:cNvPr>
            <p:cNvSpPr txBox="1"/>
            <p:nvPr/>
          </p:nvSpPr>
          <p:spPr>
            <a:xfrm>
              <a:off x="5396511" y="2497810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A16B7D71-D0B1-3AC4-B299-2272E1A872D3}"/>
                </a:ext>
              </a:extLst>
            </p:cNvPr>
            <p:cNvSpPr txBox="1"/>
            <p:nvPr/>
          </p:nvSpPr>
          <p:spPr>
            <a:xfrm>
              <a:off x="6864949" y="2508953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A133889C-D98B-D234-8938-973E9742BFF0}"/>
                </a:ext>
              </a:extLst>
            </p:cNvPr>
            <p:cNvSpPr txBox="1"/>
            <p:nvPr/>
          </p:nvSpPr>
          <p:spPr>
            <a:xfrm>
              <a:off x="8357668" y="2510098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774B2164-C9DE-304F-7E76-0E569F12B058}"/>
                </a:ext>
              </a:extLst>
            </p:cNvPr>
            <p:cNvSpPr txBox="1"/>
            <p:nvPr/>
          </p:nvSpPr>
          <p:spPr>
            <a:xfrm>
              <a:off x="9979856" y="2485040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F1432E85-92E2-EE32-54A4-8774EAD2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87" y="32266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3B506B6A-BC78-1C66-F0CD-6B41A323FAC0}"/>
              </a:ext>
            </a:extLst>
          </p:cNvPr>
          <p:cNvGrpSpPr/>
          <p:nvPr/>
        </p:nvGrpSpPr>
        <p:grpSpPr>
          <a:xfrm>
            <a:off x="6362186" y="5349518"/>
            <a:ext cx="4822281" cy="540137"/>
            <a:chOff x="7701223" y="5207460"/>
            <a:chExt cx="4822281" cy="540137"/>
          </a:xfrm>
        </p:grpSpPr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D7930A23-497F-01FC-4FBF-FA82F22E2E37}"/>
                </a:ext>
              </a:extLst>
            </p:cNvPr>
            <p:cNvSpPr txBox="1"/>
            <p:nvPr/>
          </p:nvSpPr>
          <p:spPr>
            <a:xfrm>
              <a:off x="7701223" y="5224377"/>
              <a:ext cx="229915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訓練成功</a:t>
              </a:r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64114FF6-AFF7-D088-16EB-4507E0F0A827}"/>
                </a:ext>
              </a:extLst>
            </p:cNvPr>
            <p:cNvSpPr txBox="1"/>
            <p:nvPr/>
          </p:nvSpPr>
          <p:spPr>
            <a:xfrm>
              <a:off x="9228262" y="5207460"/>
              <a:ext cx="32952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符合訓練資料</a:t>
              </a:r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BF4FC8E1-B98B-BDC1-EC56-640FC28E95B9}"/>
              </a:ext>
            </a:extLst>
          </p:cNvPr>
          <p:cNvCxnSpPr>
            <a:cxnSpLocks/>
          </p:cNvCxnSpPr>
          <p:nvPr/>
        </p:nvCxnSpPr>
        <p:spPr>
          <a:xfrm>
            <a:off x="5503094" y="5609696"/>
            <a:ext cx="10714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2EE86CF-BE14-1E8B-B344-8E256FA84998}"/>
              </a:ext>
            </a:extLst>
          </p:cNvPr>
          <p:cNvCxnSpPr>
            <a:cxnSpLocks/>
          </p:cNvCxnSpPr>
          <p:nvPr/>
        </p:nvCxnSpPr>
        <p:spPr>
          <a:xfrm flipV="1">
            <a:off x="8437530" y="4904158"/>
            <a:ext cx="0" cy="5063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6BC77E6-79D1-218A-B640-7B3555938963}"/>
              </a:ext>
            </a:extLst>
          </p:cNvPr>
          <p:cNvSpPr txBox="1"/>
          <p:nvPr/>
        </p:nvSpPr>
        <p:spPr>
          <a:xfrm>
            <a:off x="4137460" y="4279690"/>
            <a:ext cx="157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黑色是貓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黃色是狗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9A093531-1C1C-375A-20A3-061E91CB8EC9}"/>
              </a:ext>
            </a:extLst>
          </p:cNvPr>
          <p:cNvCxnSpPr>
            <a:cxnSpLocks/>
          </p:cNvCxnSpPr>
          <p:nvPr/>
        </p:nvCxnSpPr>
        <p:spPr>
          <a:xfrm flipH="1">
            <a:off x="3801800" y="5004977"/>
            <a:ext cx="335660" cy="38846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E0347359-5FAF-C0B0-1A20-65F478459C12}"/>
              </a:ext>
            </a:extLst>
          </p:cNvPr>
          <p:cNvSpPr/>
          <p:nvPr/>
        </p:nvSpPr>
        <p:spPr>
          <a:xfrm>
            <a:off x="4506901" y="1443493"/>
            <a:ext cx="6403417" cy="17434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B1CDEEEC-B3A7-39E0-3F62-38EE4756D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56" y="4171540"/>
            <a:ext cx="853728" cy="8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E5AAFCC7-69FE-87D7-05EC-D42AF1A369C3}"/>
              </a:ext>
            </a:extLst>
          </p:cNvPr>
          <p:cNvSpPr txBox="1"/>
          <p:nvPr/>
        </p:nvSpPr>
        <p:spPr>
          <a:xfrm>
            <a:off x="9739608" y="3646439"/>
            <a:ext cx="206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Overfitting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9FC261-371C-61D3-8E67-8C926B869807}"/>
              </a:ext>
            </a:extLst>
          </p:cNvPr>
          <p:cNvSpPr txBox="1"/>
          <p:nvPr/>
        </p:nvSpPr>
        <p:spPr>
          <a:xfrm>
            <a:off x="4497330" y="794967"/>
            <a:ext cx="5292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訓練成功，但測試失敗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A31185-6A2E-6775-0E9F-6CFE9D3C92FF}"/>
              </a:ext>
            </a:extLst>
          </p:cNvPr>
          <p:cNvSpPr txBox="1"/>
          <p:nvPr/>
        </p:nvSpPr>
        <p:spPr>
          <a:xfrm>
            <a:off x="520655" y="6169594"/>
            <a:ext cx="11235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機器學習時只管找到的參數有沒有「符合」訓練資料，不管有沒有道理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C15EE37-FCB8-D626-BEA3-87CB461C94C5}"/>
              </a:ext>
            </a:extLst>
          </p:cNvPr>
          <p:cNvSpPr/>
          <p:nvPr/>
        </p:nvSpPr>
        <p:spPr>
          <a:xfrm>
            <a:off x="6271502" y="3543092"/>
            <a:ext cx="443804" cy="6770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1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0" grpId="0"/>
      <p:bldP spid="21" grpId="0"/>
      <p:bldP spid="50" grpId="0"/>
      <p:bldP spid="54" grpId="0" animBg="1"/>
      <p:bldP spid="55" grpId="0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C0530A-6ACD-9697-6E9D-A0E0C968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F56864-768B-AD2F-CDC6-FD1A34671405}"/>
              </a:ext>
            </a:extLst>
          </p:cNvPr>
          <p:cNvSpPr txBox="1"/>
          <p:nvPr/>
        </p:nvSpPr>
        <p:spPr>
          <a:xfrm>
            <a:off x="5000686" y="6087559"/>
            <a:ext cx="623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https://youtu.be/WQY85vaQfTI?si=DR8fnpmbvi7bmfsn&amp;t=1535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B3FF61-32C4-5AF2-57DD-20293564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586" y="306917"/>
            <a:ext cx="7679267" cy="56054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0BCB3D6-870F-1D52-9853-B494291FDDC1}"/>
              </a:ext>
            </a:extLst>
          </p:cNvPr>
          <p:cNvSpPr txBox="1"/>
          <p:nvPr/>
        </p:nvSpPr>
        <p:spPr>
          <a:xfrm>
            <a:off x="602252" y="4430322"/>
            <a:ext cx="34713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3200" b="1" kern="1800" dirty="0">
                <a:solidFill>
                  <a:srgbClr val="0F0F0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為什麼類神經網路可以正確分辨寶可夢和數碼寶貝呢？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24729E-A440-B169-0755-304AC14B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52" y="951706"/>
            <a:ext cx="3183467" cy="318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49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899A9-0CC9-AA97-7ECE-CC624EB6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如何讓機器找到比較「合理」的參數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AC796EF-E23C-37D9-635E-36F9D6F885ED}"/>
                  </a:ext>
                </a:extLst>
              </p:cNvPr>
              <p:cNvSpPr txBox="1"/>
              <p:nvPr/>
            </p:nvSpPr>
            <p:spPr>
              <a:xfrm>
                <a:off x="2189846" y="5394253"/>
                <a:ext cx="3147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AC796EF-E23C-37D9-635E-36F9D6F8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846" y="5394253"/>
                <a:ext cx="3147785" cy="430887"/>
              </a:xfrm>
              <a:prstGeom prst="rect">
                <a:avLst/>
              </a:prstGeom>
              <a:blipFill>
                <a:blip r:embed="rId3"/>
                <a:stretch>
                  <a:fillRect t="-23944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B8CE6EB6-FC88-4831-14C0-EC3B2D06DC90}"/>
              </a:ext>
            </a:extLst>
          </p:cNvPr>
          <p:cNvSpPr txBox="1"/>
          <p:nvPr/>
        </p:nvSpPr>
        <p:spPr>
          <a:xfrm>
            <a:off x="1095050" y="5373258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31203DC-0856-4ABB-E7D8-5EA906F7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61" y="3714713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3019FFF-DA0B-C986-F29B-0E0B46B2A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05" y="1611266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C018ADA-5AD1-6799-6938-BEEBF678DCE2}"/>
              </a:ext>
            </a:extLst>
          </p:cNvPr>
          <p:cNvSpPr txBox="1"/>
          <p:nvPr/>
        </p:nvSpPr>
        <p:spPr>
          <a:xfrm>
            <a:off x="1453786" y="1943231"/>
            <a:ext cx="977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A9F0E83-E448-C749-5B5F-9F2DCAE64D4D}"/>
              </a:ext>
            </a:extLst>
          </p:cNvPr>
          <p:cNvCxnSpPr>
            <a:cxnSpLocks/>
          </p:cNvCxnSpPr>
          <p:nvPr/>
        </p:nvCxnSpPr>
        <p:spPr>
          <a:xfrm>
            <a:off x="3499929" y="3157307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EA9C75-C3BF-AD94-FDA0-2489B014DFE6}"/>
              </a:ext>
            </a:extLst>
          </p:cNvPr>
          <p:cNvSpPr txBox="1"/>
          <p:nvPr/>
        </p:nvSpPr>
        <p:spPr>
          <a:xfrm>
            <a:off x="1652366" y="4380938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2E46E0E-E3F9-8E70-15B2-00F2AC203D45}"/>
              </a:ext>
            </a:extLst>
          </p:cNvPr>
          <p:cNvGrpSpPr/>
          <p:nvPr/>
        </p:nvGrpSpPr>
        <p:grpSpPr>
          <a:xfrm>
            <a:off x="4889965" y="1516952"/>
            <a:ext cx="5624513" cy="1659339"/>
            <a:chOff x="5152877" y="1373979"/>
            <a:chExt cx="5624513" cy="1659339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09DAD2-8F81-E3E8-6489-77ECACD6E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2877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68FEDEC8-B45B-A756-051A-086B41FA0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1315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0DBA88A8-5D00-39EC-3910-0877AC8EC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9752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900B7283-1AE1-D0BA-BBC7-E1D598048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190" y="1373979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ED40E41-4C26-493F-A6EA-1ED624D51F79}"/>
                </a:ext>
              </a:extLst>
            </p:cNvPr>
            <p:cNvSpPr txBox="1"/>
            <p:nvPr/>
          </p:nvSpPr>
          <p:spPr>
            <a:xfrm>
              <a:off x="5396511" y="2497810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CA76B5D-1932-CC10-B520-3539D9E8BBB4}"/>
                </a:ext>
              </a:extLst>
            </p:cNvPr>
            <p:cNvSpPr txBox="1"/>
            <p:nvPr/>
          </p:nvSpPr>
          <p:spPr>
            <a:xfrm>
              <a:off x="6864949" y="2508953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3DB98F0F-96B5-D7F0-3673-8A9EFFBE5C28}"/>
                </a:ext>
              </a:extLst>
            </p:cNvPr>
            <p:cNvSpPr txBox="1"/>
            <p:nvPr/>
          </p:nvSpPr>
          <p:spPr>
            <a:xfrm>
              <a:off x="8357668" y="2510098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BB82C342-244E-29AF-ED1F-47FD0EF8A05A}"/>
                </a:ext>
              </a:extLst>
            </p:cNvPr>
            <p:cNvSpPr txBox="1"/>
            <p:nvPr/>
          </p:nvSpPr>
          <p:spPr>
            <a:xfrm>
              <a:off x="9979856" y="2485040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6E4F6D5-391F-7C52-573E-B790DFAB49E1}"/>
              </a:ext>
            </a:extLst>
          </p:cNvPr>
          <p:cNvSpPr txBox="1"/>
          <p:nvPr/>
        </p:nvSpPr>
        <p:spPr>
          <a:xfrm>
            <a:off x="4137460" y="4279690"/>
            <a:ext cx="157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黑色是貓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黃色是狗</a:t>
            </a: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62ABA62-2E18-B6D0-B4C6-EA60E760B070}"/>
              </a:ext>
            </a:extLst>
          </p:cNvPr>
          <p:cNvCxnSpPr>
            <a:cxnSpLocks/>
          </p:cNvCxnSpPr>
          <p:nvPr/>
        </p:nvCxnSpPr>
        <p:spPr>
          <a:xfrm flipH="1">
            <a:off x="3801800" y="5004977"/>
            <a:ext cx="335660" cy="38846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9057E72-5AAB-7BDC-0DED-D71407AA9AD2}"/>
              </a:ext>
            </a:extLst>
          </p:cNvPr>
          <p:cNvSpPr txBox="1"/>
          <p:nvPr/>
        </p:nvSpPr>
        <p:spPr>
          <a:xfrm>
            <a:off x="520655" y="6169594"/>
            <a:ext cx="11235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機器學習時只管找到的參數有沒有「符合」訓練資料，不管有沒有道理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1A19DC2-7945-D1E1-0B4C-86AC3083091B}"/>
              </a:ext>
            </a:extLst>
          </p:cNvPr>
          <p:cNvSpPr txBox="1"/>
          <p:nvPr/>
        </p:nvSpPr>
        <p:spPr>
          <a:xfrm>
            <a:off x="6714568" y="5005852"/>
            <a:ext cx="4327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增加訓練資料的多樣性</a:t>
            </a:r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2AA45FEB-BAA4-41B0-BDB5-A0597112A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154" y="3222821"/>
            <a:ext cx="1079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D03B4E36-3356-5034-3D3F-3B98A0A74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171" y="322817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文字方塊 1023">
            <a:extLst>
              <a:ext uri="{FF2B5EF4-FFF2-40B4-BE49-F238E27FC236}">
                <a16:creationId xmlns:a16="http://schemas.microsoft.com/office/drawing/2014/main" id="{C62A5393-8C70-B307-438F-B3DF3D0C420F}"/>
              </a:ext>
            </a:extLst>
          </p:cNvPr>
          <p:cNvSpPr txBox="1"/>
          <p:nvPr/>
        </p:nvSpPr>
        <p:spPr>
          <a:xfrm>
            <a:off x="9806759" y="4420123"/>
            <a:ext cx="592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狗</a:t>
            </a:r>
          </a:p>
        </p:txBody>
      </p:sp>
      <p:sp>
        <p:nvSpPr>
          <p:cNvPr id="1025" name="文字方塊 1024">
            <a:extLst>
              <a:ext uri="{FF2B5EF4-FFF2-40B4-BE49-F238E27FC236}">
                <a16:creationId xmlns:a16="http://schemas.microsoft.com/office/drawing/2014/main" id="{04622174-FBFB-8C4D-5FF9-172425EC4157}"/>
              </a:ext>
            </a:extLst>
          </p:cNvPr>
          <p:cNvSpPr txBox="1"/>
          <p:nvPr/>
        </p:nvSpPr>
        <p:spPr>
          <a:xfrm>
            <a:off x="8204406" y="4415148"/>
            <a:ext cx="592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貓</a:t>
            </a:r>
          </a:p>
        </p:txBody>
      </p:sp>
      <p:cxnSp>
        <p:nvCxnSpPr>
          <p:cNvPr id="1027" name="直線接點 1026">
            <a:extLst>
              <a:ext uri="{FF2B5EF4-FFF2-40B4-BE49-F238E27FC236}">
                <a16:creationId xmlns:a16="http://schemas.microsoft.com/office/drawing/2014/main" id="{6BDBE30F-9D9E-FBD9-1C8C-95C4DC70E570}"/>
              </a:ext>
            </a:extLst>
          </p:cNvPr>
          <p:cNvCxnSpPr>
            <a:cxnSpLocks/>
          </p:cNvCxnSpPr>
          <p:nvPr/>
        </p:nvCxnSpPr>
        <p:spPr>
          <a:xfrm>
            <a:off x="4180364" y="4296314"/>
            <a:ext cx="1251334" cy="7086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直線接點 1027">
            <a:extLst>
              <a:ext uri="{FF2B5EF4-FFF2-40B4-BE49-F238E27FC236}">
                <a16:creationId xmlns:a16="http://schemas.microsoft.com/office/drawing/2014/main" id="{8ED8C51C-1037-8060-71C4-849656DE2D65}"/>
              </a:ext>
            </a:extLst>
          </p:cNvPr>
          <p:cNvCxnSpPr>
            <a:cxnSpLocks/>
          </p:cNvCxnSpPr>
          <p:nvPr/>
        </p:nvCxnSpPr>
        <p:spPr>
          <a:xfrm>
            <a:off x="1423467" y="5480874"/>
            <a:ext cx="3976177" cy="3624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28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1664</Words>
  <Application>Microsoft Office PowerPoint</Application>
  <PresentationFormat>寬螢幕</PresentationFormat>
  <Paragraphs>319</Paragraphs>
  <Slides>24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</vt:vector>
  </HeadingPairs>
  <TitlesOfParts>
    <vt:vector size="38" baseType="lpstr">
      <vt:lpstr>-apple-system</vt:lpstr>
      <vt:lpstr>Google Sans</vt:lpstr>
      <vt:lpstr>source-serif-pro</vt:lpstr>
      <vt:lpstr>微軟正黑體</vt:lpstr>
      <vt:lpstr>Aptos</vt:lpstr>
      <vt:lpstr>Aptos Display</vt:lpstr>
      <vt:lpstr>arial</vt:lpstr>
      <vt:lpstr>arial</vt:lpstr>
      <vt:lpstr>Calibri</vt:lpstr>
      <vt:lpstr>Calibri Light</vt:lpstr>
      <vt:lpstr>Cambria Math</vt:lpstr>
      <vt:lpstr>Office 佈景主題</vt:lpstr>
      <vt:lpstr>1_Office 佈景主題</vt:lpstr>
      <vt:lpstr>2_Office 佈景主題</vt:lpstr>
      <vt:lpstr>PowerPoint 簡報</vt:lpstr>
      <vt:lpstr>PowerPoint 簡報</vt:lpstr>
      <vt:lpstr>背景知識：文字接龍</vt:lpstr>
      <vt:lpstr>PowerPoint 簡報</vt:lpstr>
      <vt:lpstr>PowerPoint 簡報</vt:lpstr>
      <vt:lpstr>找參數的挑戰</vt:lpstr>
      <vt:lpstr>找參數的挑戰</vt:lpstr>
      <vt:lpstr>PowerPoint 簡報</vt:lpstr>
      <vt:lpstr>如何讓機器找到比較「合理」的參數</vt:lpstr>
      <vt:lpstr>如何讓機器找到比較「合理」的參數</vt:lpstr>
      <vt:lpstr>如何讓機器找到比較「合理」的參數</vt:lpstr>
      <vt:lpstr>PowerPoint 簡報</vt:lpstr>
      <vt:lpstr>需要多少文字才夠學會文字接龍？</vt:lpstr>
      <vt:lpstr>任何文字資料都可以拿來學文字接龍</vt:lpstr>
      <vt:lpstr>資料清理</vt:lpstr>
      <vt:lpstr>所有文字資料都能拿來學文字接龍嗎？</vt:lpstr>
      <vt:lpstr>PowerPoint 簡報</vt:lpstr>
      <vt:lpstr>PowerPoint 簡報</vt:lpstr>
      <vt:lpstr>PowerPoint 簡報</vt:lpstr>
      <vt:lpstr>PowerPoint 簡報</vt:lpstr>
      <vt:lpstr>PowerPoint 簡報</vt:lpstr>
      <vt:lpstr>再訓練更大的模型也沒用 ……</vt:lpstr>
      <vt:lpstr>為什麼語言模型不能好好回答問題？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大型語言模型學習三部曲</dc:title>
  <dc:creator>Hung-yi Lee</dc:creator>
  <cp:lastModifiedBy>Hung-yi Lee</cp:lastModifiedBy>
  <cp:revision>82</cp:revision>
  <dcterms:created xsi:type="dcterms:W3CDTF">2024-03-16T07:12:47Z</dcterms:created>
  <dcterms:modified xsi:type="dcterms:W3CDTF">2024-03-23T18:27:10Z</dcterms:modified>
</cp:coreProperties>
</file>